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6" r:id="rId2"/>
    <p:sldId id="261" r:id="rId3"/>
    <p:sldId id="414" r:id="rId4"/>
    <p:sldId id="452" r:id="rId5"/>
    <p:sldId id="450" r:id="rId6"/>
    <p:sldId id="454" r:id="rId7"/>
    <p:sldId id="451" r:id="rId8"/>
    <p:sldId id="284" r:id="rId9"/>
    <p:sldId id="455" r:id="rId10"/>
    <p:sldId id="456" r:id="rId11"/>
    <p:sldId id="453" r:id="rId12"/>
    <p:sldId id="458" r:id="rId13"/>
    <p:sldId id="459" r:id="rId14"/>
    <p:sldId id="460" r:id="rId15"/>
    <p:sldId id="449" r:id="rId16"/>
    <p:sldId id="468" r:id="rId17"/>
    <p:sldId id="469" r:id="rId18"/>
    <p:sldId id="470" r:id="rId19"/>
    <p:sldId id="442" r:id="rId20"/>
    <p:sldId id="4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A581"/>
    <a:srgbClr val="0808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37" autoAdjust="0"/>
  </p:normalViewPr>
  <p:slideViewPr>
    <p:cSldViewPr snapToGrid="0">
      <p:cViewPr varScale="1">
        <p:scale>
          <a:sx n="100" d="100"/>
          <a:sy n="100" d="100"/>
        </p:scale>
        <p:origin x="960" y="72"/>
      </p:cViewPr>
      <p:guideLst/>
    </p:cSldViewPr>
  </p:slideViewPr>
  <p:notesTextViewPr>
    <p:cViewPr>
      <p:scale>
        <a:sx n="3" d="2"/>
        <a:sy n="3" d="2"/>
      </p:scale>
      <p:origin x="0" y="0"/>
    </p:cViewPr>
  </p:notesTextViewPr>
  <p:notesViewPr>
    <p:cSldViewPr snapToGrid="0">
      <p:cViewPr varScale="1">
        <p:scale>
          <a:sx n="83" d="100"/>
          <a:sy n="83" d="100"/>
        </p:scale>
        <p:origin x="2964" y="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E1A8A0-A682-C454-060D-054F9A9590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7C8329-838F-FCC6-1498-4EF798BD69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F65A23-ED5D-4011-A986-41ED7FD14232}" type="datetimeFigureOut">
              <a:rPr lang="en-US" smtClean="0"/>
              <a:t>4/8/2025</a:t>
            </a:fld>
            <a:endParaRPr lang="en-US"/>
          </a:p>
        </p:txBody>
      </p:sp>
      <p:sp>
        <p:nvSpPr>
          <p:cNvPr id="4" name="Footer Placeholder 3">
            <a:extLst>
              <a:ext uri="{FF2B5EF4-FFF2-40B4-BE49-F238E27FC236}">
                <a16:creationId xmlns:a16="http://schemas.microsoft.com/office/drawing/2014/main" id="{5F34B554-2C5D-0386-AC6B-57DFA33297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4BBDCE5-9EA6-2AC2-77C3-4E6F0C9DA9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C59090-E7B6-4BB4-A344-F6F546BD1918}" type="slidenum">
              <a:rPr lang="en-US" smtClean="0"/>
              <a:t>‹#›</a:t>
            </a:fld>
            <a:endParaRPr lang="en-US"/>
          </a:p>
        </p:txBody>
      </p:sp>
    </p:spTree>
    <p:extLst>
      <p:ext uri="{BB962C8B-B14F-4D97-AF65-F5344CB8AC3E}">
        <p14:creationId xmlns:p14="http://schemas.microsoft.com/office/powerpoint/2010/main" val="96242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4217DD-8D23-4E07-B980-7EFF426BE99E}"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3701A-8942-4A44-BF2B-7C79A06928AE}" type="slidenum">
              <a:rPr lang="en-US" smtClean="0"/>
              <a:t>‹#›</a:t>
            </a:fld>
            <a:endParaRPr lang="en-US"/>
          </a:p>
        </p:txBody>
      </p:sp>
    </p:spTree>
    <p:extLst>
      <p:ext uri="{BB962C8B-B14F-4D97-AF65-F5344CB8AC3E}">
        <p14:creationId xmlns:p14="http://schemas.microsoft.com/office/powerpoint/2010/main" val="1520999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EA52B2-BB2E-4A6D-AAB9-AF4456E14605}" type="slidenum">
              <a:rPr lang="en-US" smtClean="0"/>
              <a:t>3</a:t>
            </a:fld>
            <a:endParaRPr lang="en-US"/>
          </a:p>
        </p:txBody>
      </p:sp>
    </p:spTree>
    <p:extLst>
      <p:ext uri="{BB962C8B-B14F-4D97-AF65-F5344CB8AC3E}">
        <p14:creationId xmlns:p14="http://schemas.microsoft.com/office/powerpoint/2010/main" val="222364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BEA52B2-BB2E-4A6D-AAB9-AF4456E14605}" type="slidenum">
              <a:rPr lang="en-US" smtClean="0"/>
              <a:t>6</a:t>
            </a:fld>
            <a:endParaRPr lang="en-US"/>
          </a:p>
        </p:txBody>
      </p:sp>
    </p:spTree>
    <p:extLst>
      <p:ext uri="{BB962C8B-B14F-4D97-AF65-F5344CB8AC3E}">
        <p14:creationId xmlns:p14="http://schemas.microsoft.com/office/powerpoint/2010/main" val="24667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BEA52B2-BB2E-4A6D-AAB9-AF4456E14605}" type="slidenum">
              <a:rPr lang="en-US" smtClean="0"/>
              <a:t>7</a:t>
            </a:fld>
            <a:endParaRPr lang="en-US"/>
          </a:p>
        </p:txBody>
      </p:sp>
    </p:spTree>
    <p:extLst>
      <p:ext uri="{BB962C8B-B14F-4D97-AF65-F5344CB8AC3E}">
        <p14:creationId xmlns:p14="http://schemas.microsoft.com/office/powerpoint/2010/main" val="2296981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EA52B2-BB2E-4A6D-AAB9-AF4456E14605}" type="slidenum">
              <a:rPr lang="en-US" smtClean="0"/>
              <a:t>8</a:t>
            </a:fld>
            <a:endParaRPr lang="en-US"/>
          </a:p>
        </p:txBody>
      </p:sp>
    </p:spTree>
    <p:extLst>
      <p:ext uri="{BB962C8B-B14F-4D97-AF65-F5344CB8AC3E}">
        <p14:creationId xmlns:p14="http://schemas.microsoft.com/office/powerpoint/2010/main" val="2039326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EA52B2-BB2E-4A6D-AAB9-AF4456E14605}" type="slidenum">
              <a:rPr lang="en-US" smtClean="0"/>
              <a:t>15</a:t>
            </a:fld>
            <a:endParaRPr lang="en-US"/>
          </a:p>
        </p:txBody>
      </p:sp>
    </p:spTree>
    <p:extLst>
      <p:ext uri="{BB962C8B-B14F-4D97-AF65-F5344CB8AC3E}">
        <p14:creationId xmlns:p14="http://schemas.microsoft.com/office/powerpoint/2010/main" val="3747753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FCE80-E2AB-FAC8-EEFD-5DF1EB7CAE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C7FB8F-CE9D-D968-20C6-B611D2425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5C297-7A34-C0D1-994B-E2F00B2099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0037E-3EA2-7A3F-37B8-6607F9367E7F}"/>
              </a:ext>
            </a:extLst>
          </p:cNvPr>
          <p:cNvSpPr>
            <a:spLocks noGrp="1"/>
          </p:cNvSpPr>
          <p:nvPr>
            <p:ph type="sldNum" sz="quarter" idx="5"/>
          </p:nvPr>
        </p:nvSpPr>
        <p:spPr/>
        <p:txBody>
          <a:bodyPr/>
          <a:lstStyle/>
          <a:p>
            <a:fld id="{CBEA52B2-BB2E-4A6D-AAB9-AF4456E14605}" type="slidenum">
              <a:rPr lang="en-US" smtClean="0"/>
              <a:t>16</a:t>
            </a:fld>
            <a:endParaRPr lang="en-US"/>
          </a:p>
        </p:txBody>
      </p:sp>
    </p:spTree>
    <p:extLst>
      <p:ext uri="{BB962C8B-B14F-4D97-AF65-F5344CB8AC3E}">
        <p14:creationId xmlns:p14="http://schemas.microsoft.com/office/powerpoint/2010/main" val="464782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also done many case studies with commonly used computational tools in drug discovery. For Example GROMACS MD, In which, we let Fovus optimize HPC strategy and cloud usage, run these workloads with 3 different objective – minimize cost – cheapest strategy, minimize time – get </a:t>
            </a:r>
            <a:r>
              <a:rPr lang="en-US" dirty="0" err="1"/>
              <a:t>fatest</a:t>
            </a:r>
            <a:r>
              <a:rPr lang="en-US" dirty="0"/>
              <a:t> strategy to run it, and minimize both, get the best tradeoff between time and cost. Why you see a range. Results </a:t>
            </a:r>
            <a:r>
              <a:rPr lang="en-US" dirty="0" err="1"/>
              <a:t>covery</a:t>
            </a:r>
            <a:r>
              <a:rPr lang="en-US" dirty="0"/>
              <a:t> 3 different strategies. </a:t>
            </a:r>
            <a:br>
              <a:rPr lang="en-US" dirty="0"/>
            </a:br>
            <a:br>
              <a:rPr lang="en-US" dirty="0"/>
            </a:br>
            <a:r>
              <a:rPr lang="en-US" dirty="0"/>
              <a:t>Many CC has the perception that GOMCAS can be very costly running on cloud GPUs, especially for large runs. With AI-powered </a:t>
            </a:r>
            <a:r>
              <a:rPr lang="en-US" dirty="0" err="1"/>
              <a:t>servlerss</a:t>
            </a:r>
            <a:r>
              <a:rPr lang="en-US" dirty="0"/>
              <a:t> HPC, here’s what you can achieve. See how does these numbers compare to your existing cost and performance. If your numbers is not close to this, that means you are not using the optimal strategy. </a:t>
            </a:r>
          </a:p>
        </p:txBody>
      </p:sp>
      <p:sp>
        <p:nvSpPr>
          <p:cNvPr id="4" name="Slide Number Placeholder 3"/>
          <p:cNvSpPr>
            <a:spLocks noGrp="1"/>
          </p:cNvSpPr>
          <p:nvPr>
            <p:ph type="sldNum" sz="quarter" idx="5"/>
          </p:nvPr>
        </p:nvSpPr>
        <p:spPr/>
        <p:txBody>
          <a:bodyPr/>
          <a:lstStyle/>
          <a:p>
            <a:fld id="{7163701A-8942-4A44-BF2B-7C79A06928AE}" type="slidenum">
              <a:rPr lang="en-US" smtClean="0"/>
              <a:t>17</a:t>
            </a:fld>
            <a:endParaRPr lang="en-US"/>
          </a:p>
        </p:txBody>
      </p:sp>
    </p:spTree>
    <p:extLst>
      <p:ext uri="{BB962C8B-B14F-4D97-AF65-F5344CB8AC3E}">
        <p14:creationId xmlns:p14="http://schemas.microsoft.com/office/powerpoint/2010/main" val="1019509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AF3. Most run on power GPUs like H100. That’s way overkill. $30 cents per fold</a:t>
            </a:r>
          </a:p>
        </p:txBody>
      </p:sp>
      <p:sp>
        <p:nvSpPr>
          <p:cNvPr id="4" name="Slide Number Placeholder 3"/>
          <p:cNvSpPr>
            <a:spLocks noGrp="1"/>
          </p:cNvSpPr>
          <p:nvPr>
            <p:ph type="sldNum" sz="quarter" idx="5"/>
          </p:nvPr>
        </p:nvSpPr>
        <p:spPr/>
        <p:txBody>
          <a:bodyPr/>
          <a:lstStyle/>
          <a:p>
            <a:fld id="{7163701A-8942-4A44-BF2B-7C79A06928AE}" type="slidenum">
              <a:rPr lang="en-US" smtClean="0"/>
              <a:t>18</a:t>
            </a:fld>
            <a:endParaRPr lang="en-US"/>
          </a:p>
        </p:txBody>
      </p:sp>
    </p:spTree>
    <p:extLst>
      <p:ext uri="{BB962C8B-B14F-4D97-AF65-F5344CB8AC3E}">
        <p14:creationId xmlns:p14="http://schemas.microsoft.com/office/powerpoint/2010/main" val="1818123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63701A-8942-4A44-BF2B-7C79A06928AE}" type="slidenum">
              <a:rPr lang="en-US" smtClean="0"/>
              <a:t>19</a:t>
            </a:fld>
            <a:endParaRPr lang="en-US"/>
          </a:p>
        </p:txBody>
      </p:sp>
    </p:spTree>
    <p:extLst>
      <p:ext uri="{BB962C8B-B14F-4D97-AF65-F5344CB8AC3E}">
        <p14:creationId xmlns:p14="http://schemas.microsoft.com/office/powerpoint/2010/main" val="1680337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DAC5-50F0-31BC-BB90-7E034FEF090C}"/>
              </a:ext>
            </a:extLst>
          </p:cNvPr>
          <p:cNvSpPr>
            <a:spLocks noGrp="1"/>
          </p:cNvSpPr>
          <p:nvPr>
            <p:ph type="ctrTitle"/>
          </p:nvPr>
        </p:nvSpPr>
        <p:spPr>
          <a:xfrm>
            <a:off x="838200" y="2705737"/>
            <a:ext cx="9144000" cy="2296159"/>
          </a:xfrm>
        </p:spPr>
        <p:txBody>
          <a:bodyPr anchor="b"/>
          <a:lstStyle>
            <a:lvl1pPr algn="l">
              <a:defRPr sz="60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1820581C-979C-823F-041D-29E84CED768D}"/>
              </a:ext>
            </a:extLst>
          </p:cNvPr>
          <p:cNvSpPr>
            <a:spLocks noGrp="1"/>
          </p:cNvSpPr>
          <p:nvPr>
            <p:ph type="subTitle" idx="1"/>
          </p:nvPr>
        </p:nvSpPr>
        <p:spPr>
          <a:xfrm>
            <a:off x="838200" y="5356860"/>
            <a:ext cx="9144000" cy="586740"/>
          </a:xfrm>
        </p:spPr>
        <p:txBody>
          <a:bodyPr/>
          <a:lstStyle>
            <a:lvl1pPr marL="0" indent="0" algn="l">
              <a:buNone/>
              <a:defRPr sz="24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52F4940-5F24-ED67-FB33-A83D71215C6E}"/>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7F054CD-9EFE-46D8-B9A1-B47D0A9A7307}" type="datetime1">
              <a:rPr lang="en-US" smtClean="0"/>
              <a:t>4/8/2025</a:t>
            </a:fld>
            <a:endParaRPr lang="en-US" dirty="0"/>
          </a:p>
        </p:txBody>
      </p:sp>
      <p:sp>
        <p:nvSpPr>
          <p:cNvPr id="5" name="Footer Placeholder 4">
            <a:extLst>
              <a:ext uri="{FF2B5EF4-FFF2-40B4-BE49-F238E27FC236}">
                <a16:creationId xmlns:a16="http://schemas.microsoft.com/office/drawing/2014/main" id="{F9C24E93-A9A8-3147-93B7-3F7B5E24B89A}"/>
              </a:ext>
            </a:extLst>
          </p:cNvPr>
          <p:cNvSpPr>
            <a:spLocks noGrp="1"/>
          </p:cNvSpPr>
          <p:nvPr>
            <p:ph type="ftr" sz="quarter" idx="11"/>
          </p:nvPr>
        </p:nvSpPr>
        <p:spPr>
          <a:xfrm>
            <a:off x="3581400" y="6356350"/>
            <a:ext cx="5029200" cy="365125"/>
          </a:xfrm>
        </p:spPr>
        <p:txBody>
          <a:bodyPr/>
          <a:lstStyle>
            <a:lvl1pPr>
              <a:defRPr>
                <a:latin typeface="Arial" panose="020B0604020202020204" pitchFamily="34" charset="0"/>
                <a:cs typeface="Arial" panose="020B0604020202020204" pitchFamily="34" charset="0"/>
              </a:defRPr>
            </a:lvl1pPr>
          </a:lstStyle>
          <a:p>
            <a:r>
              <a:rPr lang="en-US"/>
              <a:t>Copyright © by Fovus Corporation. | www.fovus.co</a:t>
            </a:r>
            <a:endParaRPr lang="en-US" dirty="0"/>
          </a:p>
        </p:txBody>
      </p:sp>
      <p:sp>
        <p:nvSpPr>
          <p:cNvPr id="6" name="Slide Number Placeholder 5">
            <a:extLst>
              <a:ext uri="{FF2B5EF4-FFF2-40B4-BE49-F238E27FC236}">
                <a16:creationId xmlns:a16="http://schemas.microsoft.com/office/drawing/2014/main" id="{4DFCCA81-4FD8-D287-2A65-458400DC0D72}"/>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247595C4-FD82-45E9-AF14-23390A2F4F47}" type="slidenum">
              <a:rPr lang="en-US" smtClean="0"/>
              <a:pPr/>
              <a:t>‹#›</a:t>
            </a:fld>
            <a:endParaRPr lang="en-US"/>
          </a:p>
        </p:txBody>
      </p:sp>
      <p:pic>
        <p:nvPicPr>
          <p:cNvPr id="7" name="Picture 6" descr="A black and white logo&#10;&#10;Description automatically generated">
            <a:extLst>
              <a:ext uri="{FF2B5EF4-FFF2-40B4-BE49-F238E27FC236}">
                <a16:creationId xmlns:a16="http://schemas.microsoft.com/office/drawing/2014/main" id="{38B14A52-4CCF-1DFA-AEB0-D4B1A8BDE6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0304" y="131173"/>
            <a:ext cx="1622156" cy="467903"/>
          </a:xfrm>
          <a:prstGeom prst="rect">
            <a:avLst/>
          </a:prstGeom>
        </p:spPr>
      </p:pic>
    </p:spTree>
    <p:extLst>
      <p:ext uri="{BB962C8B-B14F-4D97-AF65-F5344CB8AC3E}">
        <p14:creationId xmlns:p14="http://schemas.microsoft.com/office/powerpoint/2010/main" val="98363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08DD-03D6-3C56-694E-6A7CD31535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4DDFCD-9546-867F-BBA6-0F9D90CA9D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18442-B7A8-4C05-60AB-D4040CED9E87}"/>
              </a:ext>
            </a:extLst>
          </p:cNvPr>
          <p:cNvSpPr>
            <a:spLocks noGrp="1"/>
          </p:cNvSpPr>
          <p:nvPr>
            <p:ph type="dt" sz="half" idx="10"/>
          </p:nvPr>
        </p:nvSpPr>
        <p:spPr/>
        <p:txBody>
          <a:bodyPr/>
          <a:lstStyle/>
          <a:p>
            <a:fld id="{4E4B7ACD-9D0A-4D15-9E52-CDB952FA57F4}" type="datetime1">
              <a:rPr lang="en-US" smtClean="0"/>
              <a:t>4/8/2025</a:t>
            </a:fld>
            <a:endParaRPr lang="en-US"/>
          </a:p>
        </p:txBody>
      </p:sp>
      <p:sp>
        <p:nvSpPr>
          <p:cNvPr id="5" name="Footer Placeholder 4">
            <a:extLst>
              <a:ext uri="{FF2B5EF4-FFF2-40B4-BE49-F238E27FC236}">
                <a16:creationId xmlns:a16="http://schemas.microsoft.com/office/drawing/2014/main" id="{0367CB0E-AD0E-A10B-DC17-2C458BC2D96B}"/>
              </a:ext>
            </a:extLst>
          </p:cNvPr>
          <p:cNvSpPr>
            <a:spLocks noGrp="1"/>
          </p:cNvSpPr>
          <p:nvPr>
            <p:ph type="ftr" sz="quarter" idx="11"/>
          </p:nvPr>
        </p:nvSpPr>
        <p:spPr/>
        <p:txBody>
          <a:bodyPr/>
          <a:lstStyle/>
          <a:p>
            <a:r>
              <a:rPr lang="en-US"/>
              <a:t>Copyright © by Fovus Corporation. | www.fovus.co</a:t>
            </a:r>
          </a:p>
        </p:txBody>
      </p:sp>
      <p:sp>
        <p:nvSpPr>
          <p:cNvPr id="6" name="Slide Number Placeholder 5">
            <a:extLst>
              <a:ext uri="{FF2B5EF4-FFF2-40B4-BE49-F238E27FC236}">
                <a16:creationId xmlns:a16="http://schemas.microsoft.com/office/drawing/2014/main" id="{9262AA65-E4E8-0697-129D-C74EC65DCD32}"/>
              </a:ext>
            </a:extLst>
          </p:cNvPr>
          <p:cNvSpPr>
            <a:spLocks noGrp="1"/>
          </p:cNvSpPr>
          <p:nvPr>
            <p:ph type="sldNum" sz="quarter" idx="12"/>
          </p:nvPr>
        </p:nvSpPr>
        <p:spPr/>
        <p:txBody>
          <a:bodyPr/>
          <a:lstStyle/>
          <a:p>
            <a:fld id="{247595C4-FD82-45E9-AF14-23390A2F4F47}" type="slidenum">
              <a:rPr lang="en-US" smtClean="0"/>
              <a:t>‹#›</a:t>
            </a:fld>
            <a:endParaRPr lang="en-US"/>
          </a:p>
        </p:txBody>
      </p:sp>
    </p:spTree>
    <p:extLst>
      <p:ext uri="{BB962C8B-B14F-4D97-AF65-F5344CB8AC3E}">
        <p14:creationId xmlns:p14="http://schemas.microsoft.com/office/powerpoint/2010/main" val="2088275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2136F2-92E4-C4C3-FDCE-D6BC889C58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CA43AF-8DCB-4683-C1B1-740A8A6072F4}"/>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2BE0D81-9DA3-9DC9-2C4E-A0D106CC7139}"/>
              </a:ext>
            </a:extLst>
          </p:cNvPr>
          <p:cNvSpPr>
            <a:spLocks noGrp="1"/>
          </p:cNvSpPr>
          <p:nvPr>
            <p:ph type="dt" sz="half" idx="10"/>
          </p:nvPr>
        </p:nvSpPr>
        <p:spPr/>
        <p:txBody>
          <a:bodyPr/>
          <a:lstStyle/>
          <a:p>
            <a:fld id="{A0B1FFEC-ED74-4EF3-A2AF-51B1837298F0}" type="datetime1">
              <a:rPr lang="en-US" smtClean="0"/>
              <a:t>4/8/2025</a:t>
            </a:fld>
            <a:endParaRPr lang="en-US"/>
          </a:p>
        </p:txBody>
      </p:sp>
      <p:sp>
        <p:nvSpPr>
          <p:cNvPr id="5" name="Footer Placeholder 4">
            <a:extLst>
              <a:ext uri="{FF2B5EF4-FFF2-40B4-BE49-F238E27FC236}">
                <a16:creationId xmlns:a16="http://schemas.microsoft.com/office/drawing/2014/main" id="{44AF8672-0437-0145-505C-A81F60F7A6FA}"/>
              </a:ext>
            </a:extLst>
          </p:cNvPr>
          <p:cNvSpPr>
            <a:spLocks noGrp="1"/>
          </p:cNvSpPr>
          <p:nvPr>
            <p:ph type="ftr" sz="quarter" idx="11"/>
          </p:nvPr>
        </p:nvSpPr>
        <p:spPr/>
        <p:txBody>
          <a:bodyPr/>
          <a:lstStyle/>
          <a:p>
            <a:r>
              <a:rPr lang="en-US"/>
              <a:t>Copyright © by Fovus Corporation. | www.fovus.co</a:t>
            </a:r>
          </a:p>
        </p:txBody>
      </p:sp>
      <p:sp>
        <p:nvSpPr>
          <p:cNvPr id="6" name="Slide Number Placeholder 5">
            <a:extLst>
              <a:ext uri="{FF2B5EF4-FFF2-40B4-BE49-F238E27FC236}">
                <a16:creationId xmlns:a16="http://schemas.microsoft.com/office/drawing/2014/main" id="{7AD59A93-6571-00F0-C3D8-D49C99777A29}"/>
              </a:ext>
            </a:extLst>
          </p:cNvPr>
          <p:cNvSpPr>
            <a:spLocks noGrp="1"/>
          </p:cNvSpPr>
          <p:nvPr>
            <p:ph type="sldNum" sz="quarter" idx="12"/>
          </p:nvPr>
        </p:nvSpPr>
        <p:spPr/>
        <p:txBody>
          <a:bodyPr/>
          <a:lstStyle/>
          <a:p>
            <a:fld id="{247595C4-FD82-45E9-AF14-23390A2F4F47}" type="slidenum">
              <a:rPr lang="en-US" smtClean="0"/>
              <a:t>‹#›</a:t>
            </a:fld>
            <a:endParaRPr lang="en-US"/>
          </a:p>
        </p:txBody>
      </p:sp>
    </p:spTree>
    <p:extLst>
      <p:ext uri="{BB962C8B-B14F-4D97-AF65-F5344CB8AC3E}">
        <p14:creationId xmlns:p14="http://schemas.microsoft.com/office/powerpoint/2010/main" val="413512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F44D1-A1E0-5A97-F39E-139731B1D4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EC52B4-4DD2-2FCF-38CB-0CB9A8BD52A1}"/>
              </a:ext>
            </a:extLst>
          </p:cNvPr>
          <p:cNvSpPr>
            <a:spLocks noGrp="1"/>
          </p:cNvSpPr>
          <p:nvPr>
            <p:ph type="dt" sz="half" idx="10"/>
          </p:nvPr>
        </p:nvSpPr>
        <p:spPr/>
        <p:txBody>
          <a:bodyPr/>
          <a:lstStyle/>
          <a:p>
            <a:fld id="{AE70FFBD-1AE0-42EB-85C7-0BF6157D9328}" type="datetime1">
              <a:rPr lang="en-US" smtClean="0"/>
              <a:t>4/8/2025</a:t>
            </a:fld>
            <a:endParaRPr lang="en-US"/>
          </a:p>
        </p:txBody>
      </p:sp>
      <p:sp>
        <p:nvSpPr>
          <p:cNvPr id="4" name="Footer Placeholder 3">
            <a:extLst>
              <a:ext uri="{FF2B5EF4-FFF2-40B4-BE49-F238E27FC236}">
                <a16:creationId xmlns:a16="http://schemas.microsoft.com/office/drawing/2014/main" id="{D40A8754-CAC7-FDFE-58DC-8C8AAD8C95BC}"/>
              </a:ext>
            </a:extLst>
          </p:cNvPr>
          <p:cNvSpPr>
            <a:spLocks noGrp="1"/>
          </p:cNvSpPr>
          <p:nvPr>
            <p:ph type="ftr" sz="quarter" idx="11"/>
          </p:nvPr>
        </p:nvSpPr>
        <p:spPr/>
        <p:txBody>
          <a:bodyPr/>
          <a:lstStyle/>
          <a:p>
            <a:r>
              <a:rPr lang="en-US"/>
              <a:t>Copyright © by Fovus Corporation. | www.fovus.co</a:t>
            </a:r>
            <a:endParaRPr lang="en-US" dirty="0"/>
          </a:p>
        </p:txBody>
      </p:sp>
      <p:sp>
        <p:nvSpPr>
          <p:cNvPr id="5" name="Slide Number Placeholder 4">
            <a:extLst>
              <a:ext uri="{FF2B5EF4-FFF2-40B4-BE49-F238E27FC236}">
                <a16:creationId xmlns:a16="http://schemas.microsoft.com/office/drawing/2014/main" id="{CCE52E76-EC5A-1C4B-5A22-32AC1E03ABF8}"/>
              </a:ext>
            </a:extLst>
          </p:cNvPr>
          <p:cNvSpPr>
            <a:spLocks noGrp="1"/>
          </p:cNvSpPr>
          <p:nvPr>
            <p:ph type="sldNum" sz="quarter" idx="12"/>
          </p:nvPr>
        </p:nvSpPr>
        <p:spPr/>
        <p:txBody>
          <a:bodyPr/>
          <a:lstStyle/>
          <a:p>
            <a:fld id="{247595C4-FD82-45E9-AF14-23390A2F4F47}" type="slidenum">
              <a:rPr lang="en-US" smtClean="0"/>
              <a:pPr/>
              <a:t>‹#›</a:t>
            </a:fld>
            <a:endParaRPr lang="en-US"/>
          </a:p>
        </p:txBody>
      </p:sp>
    </p:spTree>
    <p:extLst>
      <p:ext uri="{BB962C8B-B14F-4D97-AF65-F5344CB8AC3E}">
        <p14:creationId xmlns:p14="http://schemas.microsoft.com/office/powerpoint/2010/main" val="270390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1257-26B0-972C-B014-56A2CE0AC6FF}"/>
              </a:ext>
            </a:extLst>
          </p:cNvPr>
          <p:cNvSpPr>
            <a:spLocks noGrp="1"/>
          </p:cNvSpPr>
          <p:nvPr>
            <p:ph type="title"/>
          </p:nvPr>
        </p:nvSpPr>
        <p:spPr/>
        <p:txBody>
          <a:bodyPr>
            <a:normAutofit/>
          </a:bodyPr>
          <a:lstStyle>
            <a:lvl1pPr>
              <a:defRPr sz="3600" b="1"/>
            </a:lvl1pPr>
          </a:lstStyle>
          <a:p>
            <a:r>
              <a:rPr lang="en-US" dirty="0"/>
              <a:t>Click to edit Master title style</a:t>
            </a:r>
          </a:p>
        </p:txBody>
      </p:sp>
      <p:sp>
        <p:nvSpPr>
          <p:cNvPr id="3" name="Content Placeholder 2">
            <a:extLst>
              <a:ext uri="{FF2B5EF4-FFF2-40B4-BE49-F238E27FC236}">
                <a16:creationId xmlns:a16="http://schemas.microsoft.com/office/drawing/2014/main" id="{0F45B73C-AC11-3130-9500-116259601744}"/>
              </a:ext>
            </a:extLst>
          </p:cNvPr>
          <p:cNvSpPr>
            <a:spLocks noGrp="1"/>
          </p:cNvSpPr>
          <p:nvPr>
            <p:ph idx="1"/>
          </p:nvPr>
        </p:nvSpPr>
        <p:spPr/>
        <p:txBody>
          <a:bodyPr/>
          <a:lstStyle>
            <a:lvl1pPr>
              <a:defRPr b="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B3A0DC4-D6D6-E3B2-BA6B-3AC03035ACD6}"/>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7504616D-E108-4248-9105-0D3C6AA40DF7}" type="datetime1">
              <a:rPr lang="en-US" smtClean="0"/>
              <a:t>4/8/2025</a:t>
            </a:fld>
            <a:endParaRPr lang="en-US"/>
          </a:p>
        </p:txBody>
      </p:sp>
      <p:sp>
        <p:nvSpPr>
          <p:cNvPr id="5" name="Footer Placeholder 4">
            <a:extLst>
              <a:ext uri="{FF2B5EF4-FFF2-40B4-BE49-F238E27FC236}">
                <a16:creationId xmlns:a16="http://schemas.microsoft.com/office/drawing/2014/main" id="{CF02727E-DD92-657D-FD97-6DC00896DC5D}"/>
              </a:ext>
            </a:extLst>
          </p:cNvPr>
          <p:cNvSpPr>
            <a:spLocks noGrp="1"/>
          </p:cNvSpPr>
          <p:nvPr>
            <p:ph type="ftr" sz="quarter" idx="11"/>
          </p:nvPr>
        </p:nvSpPr>
        <p:spPr>
          <a:xfrm>
            <a:off x="3581400" y="6356350"/>
            <a:ext cx="5029200" cy="365125"/>
          </a:xfrm>
        </p:spPr>
        <p:txBody>
          <a:bodyPr/>
          <a:lstStyle>
            <a:lvl1pPr>
              <a:defRPr>
                <a:latin typeface="Arial" panose="020B0604020202020204" pitchFamily="34" charset="0"/>
                <a:cs typeface="Arial" panose="020B0604020202020204" pitchFamily="34" charset="0"/>
              </a:defRPr>
            </a:lvl1pPr>
          </a:lstStyle>
          <a:p>
            <a:r>
              <a:rPr lang="en-US"/>
              <a:t>Copyright © by Fovus Corporation. | www.fovus.co</a:t>
            </a:r>
          </a:p>
        </p:txBody>
      </p:sp>
      <p:sp>
        <p:nvSpPr>
          <p:cNvPr id="6" name="Slide Number Placeholder 5">
            <a:extLst>
              <a:ext uri="{FF2B5EF4-FFF2-40B4-BE49-F238E27FC236}">
                <a16:creationId xmlns:a16="http://schemas.microsoft.com/office/drawing/2014/main" id="{9D11D908-C6AC-5FE5-E726-2F4BDC32291E}"/>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247595C4-FD82-45E9-AF14-23390A2F4F47}" type="slidenum">
              <a:rPr lang="en-US" smtClean="0"/>
              <a:pPr/>
              <a:t>‹#›</a:t>
            </a:fld>
            <a:endParaRPr lang="en-US"/>
          </a:p>
        </p:txBody>
      </p:sp>
      <p:pic>
        <p:nvPicPr>
          <p:cNvPr id="8" name="Picture 7" descr="A black and white logo&#10;&#10;Description automatically generated">
            <a:extLst>
              <a:ext uri="{FF2B5EF4-FFF2-40B4-BE49-F238E27FC236}">
                <a16:creationId xmlns:a16="http://schemas.microsoft.com/office/drawing/2014/main" id="{9DA97185-67E2-1D38-09BB-91607F3B13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0304" y="131173"/>
            <a:ext cx="1622156" cy="467903"/>
          </a:xfrm>
          <a:prstGeom prst="rect">
            <a:avLst/>
          </a:prstGeom>
        </p:spPr>
      </p:pic>
      <p:pic>
        <p:nvPicPr>
          <p:cNvPr id="7" name="Picture 6">
            <a:extLst>
              <a:ext uri="{FF2B5EF4-FFF2-40B4-BE49-F238E27FC236}">
                <a16:creationId xmlns:a16="http://schemas.microsoft.com/office/drawing/2014/main" id="{2786DA92-DA99-F440-6E37-1CA5E7E6C48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041" y="6176963"/>
            <a:ext cx="544512" cy="54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862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B55F-D9E3-ABB5-21DA-AFB9F94751ED}"/>
              </a:ext>
            </a:extLst>
          </p:cNvPr>
          <p:cNvSpPr>
            <a:spLocks noGrp="1"/>
          </p:cNvSpPr>
          <p:nvPr>
            <p:ph type="title"/>
          </p:nvPr>
        </p:nvSpPr>
        <p:spPr>
          <a:xfrm>
            <a:off x="831850" y="1709738"/>
            <a:ext cx="10515600" cy="2852737"/>
          </a:xfrm>
        </p:spPr>
        <p:txBody>
          <a:bodyPr anchor="b"/>
          <a:lstStyle>
            <a:lvl1pPr>
              <a:defRPr sz="6000" b="1"/>
            </a:lvl1pPr>
          </a:lstStyle>
          <a:p>
            <a:r>
              <a:rPr lang="en-US" dirty="0"/>
              <a:t>Click to edit Master title style</a:t>
            </a:r>
          </a:p>
        </p:txBody>
      </p:sp>
      <p:sp>
        <p:nvSpPr>
          <p:cNvPr id="3" name="Text Placeholder 2">
            <a:extLst>
              <a:ext uri="{FF2B5EF4-FFF2-40B4-BE49-F238E27FC236}">
                <a16:creationId xmlns:a16="http://schemas.microsoft.com/office/drawing/2014/main" id="{548E88B6-33D5-2ABD-447E-8C3BB9B140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6810512-0B91-38B2-4150-6ADA6BA0CF8A}"/>
              </a:ext>
            </a:extLst>
          </p:cNvPr>
          <p:cNvSpPr>
            <a:spLocks noGrp="1"/>
          </p:cNvSpPr>
          <p:nvPr>
            <p:ph type="dt" sz="half" idx="10"/>
          </p:nvPr>
        </p:nvSpPr>
        <p:spPr/>
        <p:txBody>
          <a:bodyPr/>
          <a:lstStyle/>
          <a:p>
            <a:fld id="{D3B1E74D-363E-4F40-A019-772BA59E1998}" type="datetime1">
              <a:rPr lang="en-US" smtClean="0"/>
              <a:t>4/8/2025</a:t>
            </a:fld>
            <a:endParaRPr lang="en-US"/>
          </a:p>
        </p:txBody>
      </p:sp>
      <p:sp>
        <p:nvSpPr>
          <p:cNvPr id="5" name="Footer Placeholder 4">
            <a:extLst>
              <a:ext uri="{FF2B5EF4-FFF2-40B4-BE49-F238E27FC236}">
                <a16:creationId xmlns:a16="http://schemas.microsoft.com/office/drawing/2014/main" id="{0A98DF2C-A9EA-2FF1-7D52-90B1D140E63B}"/>
              </a:ext>
            </a:extLst>
          </p:cNvPr>
          <p:cNvSpPr>
            <a:spLocks noGrp="1"/>
          </p:cNvSpPr>
          <p:nvPr>
            <p:ph type="ftr" sz="quarter" idx="11"/>
          </p:nvPr>
        </p:nvSpPr>
        <p:spPr>
          <a:xfrm>
            <a:off x="3581400" y="6356350"/>
            <a:ext cx="5029200" cy="365125"/>
          </a:xfrm>
        </p:spPr>
        <p:txBody>
          <a:bodyPr/>
          <a:lstStyle/>
          <a:p>
            <a:r>
              <a:rPr lang="en-US"/>
              <a:t>Copyright © by Fovus Corporation. | www.fovus.co</a:t>
            </a:r>
          </a:p>
        </p:txBody>
      </p:sp>
      <p:sp>
        <p:nvSpPr>
          <p:cNvPr id="6" name="Slide Number Placeholder 5">
            <a:extLst>
              <a:ext uri="{FF2B5EF4-FFF2-40B4-BE49-F238E27FC236}">
                <a16:creationId xmlns:a16="http://schemas.microsoft.com/office/drawing/2014/main" id="{767462F7-5DB1-CCA6-4E27-4BE45E9E52AC}"/>
              </a:ext>
            </a:extLst>
          </p:cNvPr>
          <p:cNvSpPr>
            <a:spLocks noGrp="1"/>
          </p:cNvSpPr>
          <p:nvPr>
            <p:ph type="sldNum" sz="quarter" idx="12"/>
          </p:nvPr>
        </p:nvSpPr>
        <p:spPr/>
        <p:txBody>
          <a:bodyPr/>
          <a:lstStyle/>
          <a:p>
            <a:fld id="{247595C4-FD82-45E9-AF14-23390A2F4F47}" type="slidenum">
              <a:rPr lang="en-US" smtClean="0"/>
              <a:t>‹#›</a:t>
            </a:fld>
            <a:endParaRPr lang="en-US"/>
          </a:p>
        </p:txBody>
      </p:sp>
      <p:pic>
        <p:nvPicPr>
          <p:cNvPr id="7" name="Picture 6" descr="A black and white logo&#10;&#10;Description automatically generated">
            <a:extLst>
              <a:ext uri="{FF2B5EF4-FFF2-40B4-BE49-F238E27FC236}">
                <a16:creationId xmlns:a16="http://schemas.microsoft.com/office/drawing/2014/main" id="{7F7620A1-119E-C2D5-8307-EEBABBB731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0304" y="131173"/>
            <a:ext cx="1622156" cy="467903"/>
          </a:xfrm>
          <a:prstGeom prst="rect">
            <a:avLst/>
          </a:prstGeom>
        </p:spPr>
      </p:pic>
    </p:spTree>
    <p:extLst>
      <p:ext uri="{BB962C8B-B14F-4D97-AF65-F5344CB8AC3E}">
        <p14:creationId xmlns:p14="http://schemas.microsoft.com/office/powerpoint/2010/main" val="3457611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D3E9-EBDE-81A5-4170-01CABF1215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2765378-07B9-5389-E1F0-5ED99535CDE6}"/>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CD15070-3EB9-68D5-3CE4-3C7272E35E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9BCE9D-E8FC-3F61-C682-F9024ED7444C}"/>
              </a:ext>
            </a:extLst>
          </p:cNvPr>
          <p:cNvSpPr>
            <a:spLocks noGrp="1"/>
          </p:cNvSpPr>
          <p:nvPr>
            <p:ph type="dt" sz="half" idx="10"/>
          </p:nvPr>
        </p:nvSpPr>
        <p:spPr/>
        <p:txBody>
          <a:bodyPr/>
          <a:lstStyle/>
          <a:p>
            <a:fld id="{39CEE552-110A-4605-AD80-20DEE595DDD8}" type="datetime1">
              <a:rPr lang="en-US" smtClean="0"/>
              <a:t>4/8/2025</a:t>
            </a:fld>
            <a:endParaRPr lang="en-US"/>
          </a:p>
        </p:txBody>
      </p:sp>
      <p:sp>
        <p:nvSpPr>
          <p:cNvPr id="6" name="Footer Placeholder 5">
            <a:extLst>
              <a:ext uri="{FF2B5EF4-FFF2-40B4-BE49-F238E27FC236}">
                <a16:creationId xmlns:a16="http://schemas.microsoft.com/office/drawing/2014/main" id="{A1F12B90-5CEB-94B9-675F-ECCEF58026EF}"/>
              </a:ext>
            </a:extLst>
          </p:cNvPr>
          <p:cNvSpPr>
            <a:spLocks noGrp="1"/>
          </p:cNvSpPr>
          <p:nvPr>
            <p:ph type="ftr" sz="quarter" idx="11"/>
          </p:nvPr>
        </p:nvSpPr>
        <p:spPr/>
        <p:txBody>
          <a:bodyPr/>
          <a:lstStyle/>
          <a:p>
            <a:r>
              <a:rPr lang="en-US"/>
              <a:t>Copyright © by Fovus Corporation. | www.fovus.co</a:t>
            </a:r>
          </a:p>
        </p:txBody>
      </p:sp>
      <p:sp>
        <p:nvSpPr>
          <p:cNvPr id="7" name="Slide Number Placeholder 6">
            <a:extLst>
              <a:ext uri="{FF2B5EF4-FFF2-40B4-BE49-F238E27FC236}">
                <a16:creationId xmlns:a16="http://schemas.microsoft.com/office/drawing/2014/main" id="{4DD62F6F-DC33-EFF4-2DE2-2AFCFD0A4835}"/>
              </a:ext>
            </a:extLst>
          </p:cNvPr>
          <p:cNvSpPr>
            <a:spLocks noGrp="1"/>
          </p:cNvSpPr>
          <p:nvPr>
            <p:ph type="sldNum" sz="quarter" idx="12"/>
          </p:nvPr>
        </p:nvSpPr>
        <p:spPr/>
        <p:txBody>
          <a:bodyPr/>
          <a:lstStyle/>
          <a:p>
            <a:fld id="{247595C4-FD82-45E9-AF14-23390A2F4F47}" type="slidenum">
              <a:rPr lang="en-US" smtClean="0"/>
              <a:t>‹#›</a:t>
            </a:fld>
            <a:endParaRPr lang="en-US"/>
          </a:p>
        </p:txBody>
      </p:sp>
      <p:pic>
        <p:nvPicPr>
          <p:cNvPr id="8" name="Picture 7" descr="A black and white logo&#10;&#10;Description automatically generated">
            <a:extLst>
              <a:ext uri="{FF2B5EF4-FFF2-40B4-BE49-F238E27FC236}">
                <a16:creationId xmlns:a16="http://schemas.microsoft.com/office/drawing/2014/main" id="{A15131CB-D48A-6D58-5328-7FAA10B4C6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0304" y="131173"/>
            <a:ext cx="1622156" cy="467903"/>
          </a:xfrm>
          <a:prstGeom prst="rect">
            <a:avLst/>
          </a:prstGeom>
        </p:spPr>
      </p:pic>
    </p:spTree>
    <p:extLst>
      <p:ext uri="{BB962C8B-B14F-4D97-AF65-F5344CB8AC3E}">
        <p14:creationId xmlns:p14="http://schemas.microsoft.com/office/powerpoint/2010/main" val="2277067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E50E-4B4E-8032-2601-F9C80165F4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0AF895-E770-2BD1-0187-A254722B99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F1413D-BA8D-EC17-3387-280860E660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36904F-B5C5-F120-9547-2E055F4D7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826A75-06E4-CCA8-D046-90EF10C988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36C4D2-0A19-D4DF-45AA-3815813802A9}"/>
              </a:ext>
            </a:extLst>
          </p:cNvPr>
          <p:cNvSpPr>
            <a:spLocks noGrp="1"/>
          </p:cNvSpPr>
          <p:nvPr>
            <p:ph type="dt" sz="half" idx="10"/>
          </p:nvPr>
        </p:nvSpPr>
        <p:spPr/>
        <p:txBody>
          <a:bodyPr/>
          <a:lstStyle/>
          <a:p>
            <a:fld id="{1A6DBB8E-E765-4208-ADBA-4DE60EB0DCA5}" type="datetime1">
              <a:rPr lang="en-US" smtClean="0"/>
              <a:t>4/8/2025</a:t>
            </a:fld>
            <a:endParaRPr lang="en-US"/>
          </a:p>
        </p:txBody>
      </p:sp>
      <p:sp>
        <p:nvSpPr>
          <p:cNvPr id="8" name="Footer Placeholder 7">
            <a:extLst>
              <a:ext uri="{FF2B5EF4-FFF2-40B4-BE49-F238E27FC236}">
                <a16:creationId xmlns:a16="http://schemas.microsoft.com/office/drawing/2014/main" id="{DAF560CC-D089-A7F2-094B-F91E498565B4}"/>
              </a:ext>
            </a:extLst>
          </p:cNvPr>
          <p:cNvSpPr>
            <a:spLocks noGrp="1"/>
          </p:cNvSpPr>
          <p:nvPr>
            <p:ph type="ftr" sz="quarter" idx="11"/>
          </p:nvPr>
        </p:nvSpPr>
        <p:spPr/>
        <p:txBody>
          <a:bodyPr/>
          <a:lstStyle/>
          <a:p>
            <a:r>
              <a:rPr lang="en-US"/>
              <a:t>Copyright © by Fovus Corporation. | www.fovus.co</a:t>
            </a:r>
          </a:p>
        </p:txBody>
      </p:sp>
      <p:sp>
        <p:nvSpPr>
          <p:cNvPr id="9" name="Slide Number Placeholder 8">
            <a:extLst>
              <a:ext uri="{FF2B5EF4-FFF2-40B4-BE49-F238E27FC236}">
                <a16:creationId xmlns:a16="http://schemas.microsoft.com/office/drawing/2014/main" id="{BBC7C33C-EC6E-3A55-1543-F523A5C3D51E}"/>
              </a:ext>
            </a:extLst>
          </p:cNvPr>
          <p:cNvSpPr>
            <a:spLocks noGrp="1"/>
          </p:cNvSpPr>
          <p:nvPr>
            <p:ph type="sldNum" sz="quarter" idx="12"/>
          </p:nvPr>
        </p:nvSpPr>
        <p:spPr/>
        <p:txBody>
          <a:bodyPr/>
          <a:lstStyle/>
          <a:p>
            <a:fld id="{247595C4-FD82-45E9-AF14-23390A2F4F47}" type="slidenum">
              <a:rPr lang="en-US" smtClean="0"/>
              <a:t>‹#›</a:t>
            </a:fld>
            <a:endParaRPr lang="en-US"/>
          </a:p>
        </p:txBody>
      </p:sp>
      <p:pic>
        <p:nvPicPr>
          <p:cNvPr id="10" name="Picture 9" descr="A black and white logo&#10;&#10;Description automatically generated">
            <a:extLst>
              <a:ext uri="{FF2B5EF4-FFF2-40B4-BE49-F238E27FC236}">
                <a16:creationId xmlns:a16="http://schemas.microsoft.com/office/drawing/2014/main" id="{E19132E6-517D-48BD-C6CE-37AEF34D1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0304" y="131173"/>
            <a:ext cx="1622156" cy="467903"/>
          </a:xfrm>
          <a:prstGeom prst="rect">
            <a:avLst/>
          </a:prstGeom>
        </p:spPr>
      </p:pic>
    </p:spTree>
    <p:extLst>
      <p:ext uri="{BB962C8B-B14F-4D97-AF65-F5344CB8AC3E}">
        <p14:creationId xmlns:p14="http://schemas.microsoft.com/office/powerpoint/2010/main" val="511448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B441-FB58-180E-3B6F-D74E202844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17E4A0-C3DD-E4DF-CAF8-65D7F17B69C1}"/>
              </a:ext>
            </a:extLst>
          </p:cNvPr>
          <p:cNvSpPr>
            <a:spLocks noGrp="1"/>
          </p:cNvSpPr>
          <p:nvPr>
            <p:ph type="dt" sz="half" idx="10"/>
          </p:nvPr>
        </p:nvSpPr>
        <p:spPr/>
        <p:txBody>
          <a:bodyPr/>
          <a:lstStyle/>
          <a:p>
            <a:fld id="{732147E4-E132-424C-A0DE-131243EA1203}" type="datetime1">
              <a:rPr lang="en-US" smtClean="0"/>
              <a:t>4/8/2025</a:t>
            </a:fld>
            <a:endParaRPr lang="en-US"/>
          </a:p>
        </p:txBody>
      </p:sp>
      <p:sp>
        <p:nvSpPr>
          <p:cNvPr id="4" name="Footer Placeholder 3">
            <a:extLst>
              <a:ext uri="{FF2B5EF4-FFF2-40B4-BE49-F238E27FC236}">
                <a16:creationId xmlns:a16="http://schemas.microsoft.com/office/drawing/2014/main" id="{EB286E91-C4FB-0B70-B0BD-706A1E151290}"/>
              </a:ext>
            </a:extLst>
          </p:cNvPr>
          <p:cNvSpPr>
            <a:spLocks noGrp="1"/>
          </p:cNvSpPr>
          <p:nvPr>
            <p:ph type="ftr" sz="quarter" idx="11"/>
          </p:nvPr>
        </p:nvSpPr>
        <p:spPr/>
        <p:txBody>
          <a:bodyPr/>
          <a:lstStyle/>
          <a:p>
            <a:r>
              <a:rPr lang="en-US"/>
              <a:t>Copyright © by Fovus Corporation. | www.fovus.co</a:t>
            </a:r>
          </a:p>
        </p:txBody>
      </p:sp>
      <p:sp>
        <p:nvSpPr>
          <p:cNvPr id="5" name="Slide Number Placeholder 4">
            <a:extLst>
              <a:ext uri="{FF2B5EF4-FFF2-40B4-BE49-F238E27FC236}">
                <a16:creationId xmlns:a16="http://schemas.microsoft.com/office/drawing/2014/main" id="{73C6468A-2D05-31BF-364D-F786C6E2A23E}"/>
              </a:ext>
            </a:extLst>
          </p:cNvPr>
          <p:cNvSpPr>
            <a:spLocks noGrp="1"/>
          </p:cNvSpPr>
          <p:nvPr>
            <p:ph type="sldNum" sz="quarter" idx="12"/>
          </p:nvPr>
        </p:nvSpPr>
        <p:spPr/>
        <p:txBody>
          <a:bodyPr/>
          <a:lstStyle/>
          <a:p>
            <a:fld id="{247595C4-FD82-45E9-AF14-23390A2F4F47}" type="slidenum">
              <a:rPr lang="en-US" smtClean="0"/>
              <a:t>‹#›</a:t>
            </a:fld>
            <a:endParaRPr lang="en-US"/>
          </a:p>
        </p:txBody>
      </p:sp>
      <p:pic>
        <p:nvPicPr>
          <p:cNvPr id="6" name="Picture 5" descr="A black and white logo&#10;&#10;Description automatically generated">
            <a:extLst>
              <a:ext uri="{FF2B5EF4-FFF2-40B4-BE49-F238E27FC236}">
                <a16:creationId xmlns:a16="http://schemas.microsoft.com/office/drawing/2014/main" id="{C92986BD-E6A0-85FB-395A-60488092DF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0304" y="131173"/>
            <a:ext cx="1622156" cy="467903"/>
          </a:xfrm>
          <a:prstGeom prst="rect">
            <a:avLst/>
          </a:prstGeom>
        </p:spPr>
      </p:pic>
    </p:spTree>
    <p:extLst>
      <p:ext uri="{BB962C8B-B14F-4D97-AF65-F5344CB8AC3E}">
        <p14:creationId xmlns:p14="http://schemas.microsoft.com/office/powerpoint/2010/main" val="2035649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5665C2-BC21-A4CD-2065-0B653C44BD59}"/>
              </a:ext>
            </a:extLst>
          </p:cNvPr>
          <p:cNvSpPr>
            <a:spLocks noGrp="1"/>
          </p:cNvSpPr>
          <p:nvPr>
            <p:ph type="dt" sz="half" idx="10"/>
          </p:nvPr>
        </p:nvSpPr>
        <p:spPr/>
        <p:txBody>
          <a:bodyPr/>
          <a:lstStyle/>
          <a:p>
            <a:fld id="{15740A2B-6D6A-430D-9CEF-7A6218E03C9A}" type="datetime1">
              <a:rPr lang="en-US" smtClean="0"/>
              <a:t>4/8/2025</a:t>
            </a:fld>
            <a:endParaRPr lang="en-US"/>
          </a:p>
        </p:txBody>
      </p:sp>
      <p:sp>
        <p:nvSpPr>
          <p:cNvPr id="3" name="Footer Placeholder 2">
            <a:extLst>
              <a:ext uri="{FF2B5EF4-FFF2-40B4-BE49-F238E27FC236}">
                <a16:creationId xmlns:a16="http://schemas.microsoft.com/office/drawing/2014/main" id="{895ED13D-0CE6-C326-D68C-C703978DF270}"/>
              </a:ext>
            </a:extLst>
          </p:cNvPr>
          <p:cNvSpPr>
            <a:spLocks noGrp="1"/>
          </p:cNvSpPr>
          <p:nvPr>
            <p:ph type="ftr" sz="quarter" idx="11"/>
          </p:nvPr>
        </p:nvSpPr>
        <p:spPr/>
        <p:txBody>
          <a:bodyPr/>
          <a:lstStyle/>
          <a:p>
            <a:r>
              <a:rPr lang="en-US"/>
              <a:t>Copyright © by Fovus Corporation. | www.fovus.co</a:t>
            </a:r>
          </a:p>
        </p:txBody>
      </p:sp>
      <p:sp>
        <p:nvSpPr>
          <p:cNvPr id="4" name="Slide Number Placeholder 3">
            <a:extLst>
              <a:ext uri="{FF2B5EF4-FFF2-40B4-BE49-F238E27FC236}">
                <a16:creationId xmlns:a16="http://schemas.microsoft.com/office/drawing/2014/main" id="{40D5B52E-92AC-FF73-6716-0BD751775414}"/>
              </a:ext>
            </a:extLst>
          </p:cNvPr>
          <p:cNvSpPr>
            <a:spLocks noGrp="1"/>
          </p:cNvSpPr>
          <p:nvPr>
            <p:ph type="sldNum" sz="quarter" idx="12"/>
          </p:nvPr>
        </p:nvSpPr>
        <p:spPr/>
        <p:txBody>
          <a:bodyPr/>
          <a:lstStyle/>
          <a:p>
            <a:fld id="{247595C4-FD82-45E9-AF14-23390A2F4F47}" type="slidenum">
              <a:rPr lang="en-US" smtClean="0"/>
              <a:t>‹#›</a:t>
            </a:fld>
            <a:endParaRPr lang="en-US"/>
          </a:p>
        </p:txBody>
      </p:sp>
      <p:pic>
        <p:nvPicPr>
          <p:cNvPr id="5" name="Picture 4" descr="A black and white logo&#10;&#10;Description automatically generated">
            <a:extLst>
              <a:ext uri="{FF2B5EF4-FFF2-40B4-BE49-F238E27FC236}">
                <a16:creationId xmlns:a16="http://schemas.microsoft.com/office/drawing/2014/main" id="{269FBB2D-CCDA-1740-DDFE-57D479DC14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40304" y="131173"/>
            <a:ext cx="1622156" cy="467903"/>
          </a:xfrm>
          <a:prstGeom prst="rect">
            <a:avLst/>
          </a:prstGeom>
        </p:spPr>
      </p:pic>
    </p:spTree>
    <p:extLst>
      <p:ext uri="{BB962C8B-B14F-4D97-AF65-F5344CB8AC3E}">
        <p14:creationId xmlns:p14="http://schemas.microsoft.com/office/powerpoint/2010/main" val="3206270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4AA0-7F1C-FBE9-976A-B2EAC66372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33E9F1-BE58-85D2-4136-12D7436F22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B1AF0A-BA05-B265-D21B-5CFD76BABE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3BE61-6C71-2618-3E19-239D2249CBF6}"/>
              </a:ext>
            </a:extLst>
          </p:cNvPr>
          <p:cNvSpPr>
            <a:spLocks noGrp="1"/>
          </p:cNvSpPr>
          <p:nvPr>
            <p:ph type="dt" sz="half" idx="10"/>
          </p:nvPr>
        </p:nvSpPr>
        <p:spPr/>
        <p:txBody>
          <a:bodyPr/>
          <a:lstStyle/>
          <a:p>
            <a:fld id="{03FBD5F6-73F0-44A2-8104-618C0E2CC0CA}" type="datetime1">
              <a:rPr lang="en-US" smtClean="0"/>
              <a:t>4/8/2025</a:t>
            </a:fld>
            <a:endParaRPr lang="en-US"/>
          </a:p>
        </p:txBody>
      </p:sp>
      <p:sp>
        <p:nvSpPr>
          <p:cNvPr id="6" name="Footer Placeholder 5">
            <a:extLst>
              <a:ext uri="{FF2B5EF4-FFF2-40B4-BE49-F238E27FC236}">
                <a16:creationId xmlns:a16="http://schemas.microsoft.com/office/drawing/2014/main" id="{D2B5CE9E-5F42-C5E0-BD94-9D54963EC28C}"/>
              </a:ext>
            </a:extLst>
          </p:cNvPr>
          <p:cNvSpPr>
            <a:spLocks noGrp="1"/>
          </p:cNvSpPr>
          <p:nvPr>
            <p:ph type="ftr" sz="quarter" idx="11"/>
          </p:nvPr>
        </p:nvSpPr>
        <p:spPr/>
        <p:txBody>
          <a:bodyPr/>
          <a:lstStyle/>
          <a:p>
            <a:r>
              <a:rPr lang="en-US"/>
              <a:t>Copyright © by Fovus Corporation. | www.fovus.co</a:t>
            </a:r>
          </a:p>
        </p:txBody>
      </p:sp>
      <p:sp>
        <p:nvSpPr>
          <p:cNvPr id="7" name="Slide Number Placeholder 6">
            <a:extLst>
              <a:ext uri="{FF2B5EF4-FFF2-40B4-BE49-F238E27FC236}">
                <a16:creationId xmlns:a16="http://schemas.microsoft.com/office/drawing/2014/main" id="{5626AEAD-AFF0-B58D-5DA2-C993ED676B6A}"/>
              </a:ext>
            </a:extLst>
          </p:cNvPr>
          <p:cNvSpPr>
            <a:spLocks noGrp="1"/>
          </p:cNvSpPr>
          <p:nvPr>
            <p:ph type="sldNum" sz="quarter" idx="12"/>
          </p:nvPr>
        </p:nvSpPr>
        <p:spPr/>
        <p:txBody>
          <a:bodyPr/>
          <a:lstStyle/>
          <a:p>
            <a:fld id="{247595C4-FD82-45E9-AF14-23390A2F4F47}" type="slidenum">
              <a:rPr lang="en-US" smtClean="0"/>
              <a:t>‹#›</a:t>
            </a:fld>
            <a:endParaRPr lang="en-US"/>
          </a:p>
        </p:txBody>
      </p:sp>
    </p:spTree>
    <p:extLst>
      <p:ext uri="{BB962C8B-B14F-4D97-AF65-F5344CB8AC3E}">
        <p14:creationId xmlns:p14="http://schemas.microsoft.com/office/powerpoint/2010/main" val="4266115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0662-5339-7177-7F19-5E41EF3AA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A1DD23-3A6D-C552-B6DA-AEC811FC6F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3E4A98-D973-E72F-A2A1-6E415C1A2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35888-3C02-A260-AFB3-ED65801ECDA9}"/>
              </a:ext>
            </a:extLst>
          </p:cNvPr>
          <p:cNvSpPr>
            <a:spLocks noGrp="1"/>
          </p:cNvSpPr>
          <p:nvPr>
            <p:ph type="dt" sz="half" idx="10"/>
          </p:nvPr>
        </p:nvSpPr>
        <p:spPr/>
        <p:txBody>
          <a:bodyPr/>
          <a:lstStyle/>
          <a:p>
            <a:fld id="{EAF485F8-52CC-46FA-98AE-B4BB9DB48CA2}" type="datetime1">
              <a:rPr lang="en-US" smtClean="0"/>
              <a:t>4/8/2025</a:t>
            </a:fld>
            <a:endParaRPr lang="en-US"/>
          </a:p>
        </p:txBody>
      </p:sp>
      <p:sp>
        <p:nvSpPr>
          <p:cNvPr id="6" name="Footer Placeholder 5">
            <a:extLst>
              <a:ext uri="{FF2B5EF4-FFF2-40B4-BE49-F238E27FC236}">
                <a16:creationId xmlns:a16="http://schemas.microsoft.com/office/drawing/2014/main" id="{197F8700-7C14-CE15-4936-993AAE751C22}"/>
              </a:ext>
            </a:extLst>
          </p:cNvPr>
          <p:cNvSpPr>
            <a:spLocks noGrp="1"/>
          </p:cNvSpPr>
          <p:nvPr>
            <p:ph type="ftr" sz="quarter" idx="11"/>
          </p:nvPr>
        </p:nvSpPr>
        <p:spPr/>
        <p:txBody>
          <a:bodyPr/>
          <a:lstStyle/>
          <a:p>
            <a:r>
              <a:rPr lang="en-US"/>
              <a:t>Copyright © by Fovus Corporation. | www.fovus.co</a:t>
            </a:r>
          </a:p>
        </p:txBody>
      </p:sp>
      <p:sp>
        <p:nvSpPr>
          <p:cNvPr id="7" name="Slide Number Placeholder 6">
            <a:extLst>
              <a:ext uri="{FF2B5EF4-FFF2-40B4-BE49-F238E27FC236}">
                <a16:creationId xmlns:a16="http://schemas.microsoft.com/office/drawing/2014/main" id="{C8C0DC9C-D2E4-F40E-046A-5CE607BCE343}"/>
              </a:ext>
            </a:extLst>
          </p:cNvPr>
          <p:cNvSpPr>
            <a:spLocks noGrp="1"/>
          </p:cNvSpPr>
          <p:nvPr>
            <p:ph type="sldNum" sz="quarter" idx="12"/>
          </p:nvPr>
        </p:nvSpPr>
        <p:spPr/>
        <p:txBody>
          <a:bodyPr/>
          <a:lstStyle/>
          <a:p>
            <a:fld id="{247595C4-FD82-45E9-AF14-23390A2F4F47}" type="slidenum">
              <a:rPr lang="en-US" smtClean="0"/>
              <a:t>‹#›</a:t>
            </a:fld>
            <a:endParaRPr lang="en-US"/>
          </a:p>
        </p:txBody>
      </p:sp>
    </p:spTree>
    <p:extLst>
      <p:ext uri="{BB962C8B-B14F-4D97-AF65-F5344CB8AC3E}">
        <p14:creationId xmlns:p14="http://schemas.microsoft.com/office/powerpoint/2010/main" val="2394651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8080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E92FA3-C260-FCE7-FEDD-EA78D53DFE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2D4AA0-FCFE-CA31-A89F-AB82AFD97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4CE5D1E-8E9E-76A6-20A4-64A67EAB0D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fld id="{933EF382-713D-4DDA-94DE-62F980429096}" type="datetime1">
              <a:rPr lang="en-US" smtClean="0"/>
              <a:t>4/8/2025</a:t>
            </a:fld>
            <a:endParaRPr lang="en-US"/>
          </a:p>
        </p:txBody>
      </p:sp>
      <p:sp>
        <p:nvSpPr>
          <p:cNvPr id="5" name="Footer Placeholder 4">
            <a:extLst>
              <a:ext uri="{FF2B5EF4-FFF2-40B4-BE49-F238E27FC236}">
                <a16:creationId xmlns:a16="http://schemas.microsoft.com/office/drawing/2014/main" id="{DCDCB5DF-8655-1F2B-22FC-8F00F60C2B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panose="020B0604020202020204" pitchFamily="34" charset="0"/>
                <a:cs typeface="Arial" panose="020B0604020202020204" pitchFamily="34" charset="0"/>
              </a:defRPr>
            </a:lvl1pPr>
          </a:lstStyle>
          <a:p>
            <a:r>
              <a:rPr lang="en-US"/>
              <a:t>Copyright © by Fovus Corporation. | www.fovus.co</a:t>
            </a:r>
            <a:endParaRPr lang="en-US" dirty="0"/>
          </a:p>
        </p:txBody>
      </p:sp>
      <p:sp>
        <p:nvSpPr>
          <p:cNvPr id="6" name="Slide Number Placeholder 5">
            <a:extLst>
              <a:ext uri="{FF2B5EF4-FFF2-40B4-BE49-F238E27FC236}">
                <a16:creationId xmlns:a16="http://schemas.microsoft.com/office/drawing/2014/main" id="{662B9D98-D8E9-9C39-6B2D-1B0B8BB94A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rial" panose="020B0604020202020204" pitchFamily="34" charset="0"/>
                <a:cs typeface="Arial" panose="020B0604020202020204" pitchFamily="34" charset="0"/>
              </a:defRPr>
            </a:lvl1pPr>
          </a:lstStyle>
          <a:p>
            <a:fld id="{247595C4-FD82-45E9-AF14-23390A2F4F47}" type="slidenum">
              <a:rPr lang="en-US" smtClean="0"/>
              <a:pPr/>
              <a:t>‹#›</a:t>
            </a:fld>
            <a:endParaRPr lang="en-US"/>
          </a:p>
        </p:txBody>
      </p:sp>
      <p:pic>
        <p:nvPicPr>
          <p:cNvPr id="7" name="Picture 6" descr="A black and white logo&#10;&#10;Description automatically generated">
            <a:extLst>
              <a:ext uri="{FF2B5EF4-FFF2-40B4-BE49-F238E27FC236}">
                <a16:creationId xmlns:a16="http://schemas.microsoft.com/office/drawing/2014/main" id="{2F504680-B185-B73B-921C-3F4A6F7BDF5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40304" y="131173"/>
            <a:ext cx="1622156" cy="467903"/>
          </a:xfrm>
          <a:prstGeom prst="rect">
            <a:avLst/>
          </a:prstGeom>
        </p:spPr>
      </p:pic>
    </p:spTree>
    <p:extLst>
      <p:ext uri="{BB962C8B-B14F-4D97-AF65-F5344CB8AC3E}">
        <p14:creationId xmlns:p14="http://schemas.microsoft.com/office/powerpoint/2010/main" val="2219534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www.fovus.co/"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2.wdp"/><Relationship Id="rId18" Type="http://schemas.openxmlformats.org/officeDocument/2006/relationships/image" Target="../media/image32.png"/><Relationship Id="rId3" Type="http://schemas.openxmlformats.org/officeDocument/2006/relationships/image" Target="../media/image20.png"/><Relationship Id="rId21" Type="http://schemas.openxmlformats.org/officeDocument/2006/relationships/image" Target="../media/image35.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image" Target="../media/image19.png"/><Relationship Id="rId16" Type="http://schemas.openxmlformats.org/officeDocument/2006/relationships/image" Target="../media/image30.png"/><Relationship Id="rId20" Type="http://schemas.openxmlformats.org/officeDocument/2006/relationships/image" Target="../media/image34.sv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22.png"/><Relationship Id="rId15" Type="http://schemas.microsoft.com/office/2007/relationships/hdphoto" Target="../media/hdphoto3.wdp"/><Relationship Id="rId10" Type="http://schemas.openxmlformats.org/officeDocument/2006/relationships/image" Target="../media/image26.png"/><Relationship Id="rId19" Type="http://schemas.openxmlformats.org/officeDocument/2006/relationships/image" Target="../media/image33.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29.png"/><Relationship Id="rId22"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orthern Light 4k animation backdrop">
            <a:hlinkClick r:id="" action="ppaction://media"/>
            <a:extLst>
              <a:ext uri="{FF2B5EF4-FFF2-40B4-BE49-F238E27FC236}">
                <a16:creationId xmlns:a16="http://schemas.microsoft.com/office/drawing/2014/main" id="{EEB282E3-1E4F-D2ED-4185-A5C0C2AC3E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4131"/>
            <a:ext cx="12192000" cy="6789737"/>
          </a:xfrm>
          <a:prstGeom prst="rect">
            <a:avLst/>
          </a:prstGeom>
        </p:spPr>
      </p:pic>
      <p:sp>
        <p:nvSpPr>
          <p:cNvPr id="2" name="Title 1">
            <a:extLst>
              <a:ext uri="{FF2B5EF4-FFF2-40B4-BE49-F238E27FC236}">
                <a16:creationId xmlns:a16="http://schemas.microsoft.com/office/drawing/2014/main" id="{7C0E4655-3E60-3501-2629-41C302E4DCDE}"/>
              </a:ext>
            </a:extLst>
          </p:cNvPr>
          <p:cNvSpPr>
            <a:spLocks noGrp="1"/>
          </p:cNvSpPr>
          <p:nvPr>
            <p:ph type="ctrTitle"/>
          </p:nvPr>
        </p:nvSpPr>
        <p:spPr>
          <a:xfrm>
            <a:off x="838200" y="2705737"/>
            <a:ext cx="10877550" cy="2296159"/>
          </a:xfrm>
        </p:spPr>
        <p:txBody>
          <a:bodyPr>
            <a:noAutofit/>
          </a:bodyPr>
          <a:lstStyle/>
          <a:p>
            <a:r>
              <a:rPr lang="en-US" sz="4600" dirty="0"/>
              <a:t>Supercharge computational drug</a:t>
            </a:r>
            <a:r>
              <a:rPr lang="zh-CN" altLang="en-US" sz="4600" dirty="0"/>
              <a:t> </a:t>
            </a:r>
            <a:r>
              <a:rPr lang="en-US" altLang="zh-CN" sz="4600" dirty="0"/>
              <a:t>discovery</a:t>
            </a:r>
            <a:r>
              <a:rPr lang="en-US" sz="4600" dirty="0"/>
              <a:t> with AI-powered serverless </a:t>
            </a:r>
            <a:br>
              <a:rPr lang="en-US" sz="4600" dirty="0"/>
            </a:br>
            <a:r>
              <a:rPr lang="en-US" sz="4600" dirty="0"/>
              <a:t>high-performance computing (HPC)</a:t>
            </a:r>
          </a:p>
        </p:txBody>
      </p:sp>
      <p:sp>
        <p:nvSpPr>
          <p:cNvPr id="3" name="Subtitle 2">
            <a:extLst>
              <a:ext uri="{FF2B5EF4-FFF2-40B4-BE49-F238E27FC236}">
                <a16:creationId xmlns:a16="http://schemas.microsoft.com/office/drawing/2014/main" id="{6A7A19F1-1A2C-F75E-C874-18A6B7821028}"/>
              </a:ext>
            </a:extLst>
          </p:cNvPr>
          <p:cNvSpPr>
            <a:spLocks noGrp="1"/>
          </p:cNvSpPr>
          <p:nvPr>
            <p:ph type="subTitle" idx="1"/>
          </p:nvPr>
        </p:nvSpPr>
        <p:spPr>
          <a:xfrm>
            <a:off x="838200" y="5356860"/>
            <a:ext cx="9144000" cy="750026"/>
          </a:xfrm>
        </p:spPr>
        <p:txBody>
          <a:bodyPr>
            <a:normAutofit fontScale="92500" lnSpcReduction="20000"/>
          </a:bodyPr>
          <a:lstStyle/>
          <a:p>
            <a:r>
              <a:rPr lang="en-US" dirty="0"/>
              <a:t>Fengbo Ren, </a:t>
            </a:r>
          </a:p>
          <a:p>
            <a:r>
              <a:rPr lang="en-US" i="1" dirty="0"/>
              <a:t>Founder &amp; CEO, Fovus</a:t>
            </a:r>
          </a:p>
        </p:txBody>
      </p:sp>
      <p:sp>
        <p:nvSpPr>
          <p:cNvPr id="5" name="Footer Placeholder 4">
            <a:extLst>
              <a:ext uri="{FF2B5EF4-FFF2-40B4-BE49-F238E27FC236}">
                <a16:creationId xmlns:a16="http://schemas.microsoft.com/office/drawing/2014/main" id="{4C35130A-B818-DCA3-175F-CED239936295}"/>
              </a:ext>
            </a:extLst>
          </p:cNvPr>
          <p:cNvSpPr>
            <a:spLocks noGrp="1"/>
          </p:cNvSpPr>
          <p:nvPr>
            <p:ph type="ftr" sz="quarter" idx="11"/>
          </p:nvPr>
        </p:nvSpPr>
        <p:spPr/>
        <p:txBody>
          <a:bodyPr/>
          <a:lstStyle/>
          <a:p>
            <a:r>
              <a:rPr lang="en-US"/>
              <a:t>Copyright © by Fovus Corporation. | www.fovus.co</a:t>
            </a:r>
            <a:endParaRPr lang="en-US" dirty="0"/>
          </a:p>
        </p:txBody>
      </p:sp>
      <p:pic>
        <p:nvPicPr>
          <p:cNvPr id="4" name="Picture 3" descr="A black and white logo&#10;&#10;Description automatically generated">
            <a:extLst>
              <a:ext uri="{FF2B5EF4-FFF2-40B4-BE49-F238E27FC236}">
                <a16:creationId xmlns:a16="http://schemas.microsoft.com/office/drawing/2014/main" id="{4A78EFB8-7C61-5737-0F6B-E3CC0C3C2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0304" y="131173"/>
            <a:ext cx="1622156" cy="467903"/>
          </a:xfrm>
          <a:prstGeom prst="rect">
            <a:avLst/>
          </a:prstGeom>
        </p:spPr>
      </p:pic>
      <p:grpSp>
        <p:nvGrpSpPr>
          <p:cNvPr id="8" name="Group 7">
            <a:extLst>
              <a:ext uri="{FF2B5EF4-FFF2-40B4-BE49-F238E27FC236}">
                <a16:creationId xmlns:a16="http://schemas.microsoft.com/office/drawing/2014/main" id="{33CF4533-51F4-E0A2-74F4-D6DECA58BFD9}"/>
              </a:ext>
            </a:extLst>
          </p:cNvPr>
          <p:cNvGrpSpPr/>
          <p:nvPr/>
        </p:nvGrpSpPr>
        <p:grpSpPr>
          <a:xfrm>
            <a:off x="9014199" y="599076"/>
            <a:ext cx="2852209" cy="1857197"/>
            <a:chOff x="8044932" y="599076"/>
            <a:chExt cx="2599715" cy="1692787"/>
          </a:xfrm>
        </p:grpSpPr>
        <p:pic>
          <p:nvPicPr>
            <p:cNvPr id="1026" name="Picture 2">
              <a:extLst>
                <a:ext uri="{FF2B5EF4-FFF2-40B4-BE49-F238E27FC236}">
                  <a16:creationId xmlns:a16="http://schemas.microsoft.com/office/drawing/2014/main" id="{4B27CE1D-D4D7-01E9-4333-5781499512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4932" y="599076"/>
              <a:ext cx="1278914" cy="12789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7FD540-A2FC-9417-D2BE-732D1415F4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65733" y="1012949"/>
              <a:ext cx="1278914" cy="12789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297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white lines and white text&#10;&#10;Description automatically generated">
            <a:extLst>
              <a:ext uri="{FF2B5EF4-FFF2-40B4-BE49-F238E27FC236}">
                <a16:creationId xmlns:a16="http://schemas.microsoft.com/office/drawing/2014/main" id="{2FBD45A1-2CBC-AF6F-82A2-5188122229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679" y="1181086"/>
            <a:ext cx="9692641" cy="5452111"/>
          </a:xfrm>
          <a:prstGeom prst="rect">
            <a:avLst/>
          </a:prstGeom>
        </p:spPr>
      </p:pic>
      <p:sp>
        <p:nvSpPr>
          <p:cNvPr id="2" name="Title 1">
            <a:extLst>
              <a:ext uri="{FF2B5EF4-FFF2-40B4-BE49-F238E27FC236}">
                <a16:creationId xmlns:a16="http://schemas.microsoft.com/office/drawing/2014/main" id="{9B5CE4C2-164F-459C-FF83-FD7770D6DCE4}"/>
              </a:ext>
            </a:extLst>
          </p:cNvPr>
          <p:cNvSpPr>
            <a:spLocks noGrp="1"/>
          </p:cNvSpPr>
          <p:nvPr>
            <p:ph type="title"/>
          </p:nvPr>
        </p:nvSpPr>
        <p:spPr/>
        <p:txBody>
          <a:bodyPr>
            <a:normAutofit fontScale="90000"/>
          </a:bodyPr>
          <a:lstStyle/>
          <a:p>
            <a:r>
              <a:rPr lang="en-US" dirty="0"/>
              <a:t>How It Works — 02 Fovus Optimizes </a:t>
            </a:r>
            <a:br>
              <a:rPr lang="en-US" dirty="0"/>
            </a:br>
            <a:r>
              <a:rPr lang="en-US" altLang="zh-CN" sz="3100" b="0" dirty="0">
                <a:solidFill>
                  <a:schemeClr val="bg1">
                    <a:lumMod val="50000"/>
                  </a:schemeClr>
                </a:solidFill>
              </a:rPr>
              <a:t>a) We auto-benchmark your HPC workloads for free to effectively explore your HPC strategy space.</a:t>
            </a:r>
            <a:endParaRPr lang="en-US" sz="3100" dirty="0">
              <a:solidFill>
                <a:schemeClr val="bg1">
                  <a:lumMod val="50000"/>
                </a:schemeClr>
              </a:solidFill>
            </a:endParaRPr>
          </a:p>
        </p:txBody>
      </p:sp>
      <p:sp>
        <p:nvSpPr>
          <p:cNvPr id="8" name="Footer Placeholder 7">
            <a:extLst>
              <a:ext uri="{FF2B5EF4-FFF2-40B4-BE49-F238E27FC236}">
                <a16:creationId xmlns:a16="http://schemas.microsoft.com/office/drawing/2014/main" id="{127BC2BD-3757-F69A-2681-4121E4178E52}"/>
              </a:ext>
            </a:extLst>
          </p:cNvPr>
          <p:cNvSpPr>
            <a:spLocks noGrp="1"/>
          </p:cNvSpPr>
          <p:nvPr>
            <p:ph type="ftr" sz="quarter" idx="11"/>
          </p:nvPr>
        </p:nvSpPr>
        <p:spPr/>
        <p:txBody>
          <a:bodyPr/>
          <a:lstStyle/>
          <a:p>
            <a:r>
              <a:rPr lang="en-US"/>
              <a:t>Copyright © by Fovus Corporation. | www.fovus.co</a:t>
            </a:r>
          </a:p>
        </p:txBody>
      </p:sp>
    </p:spTree>
    <p:extLst>
      <p:ext uri="{BB962C8B-B14F-4D97-AF65-F5344CB8AC3E}">
        <p14:creationId xmlns:p14="http://schemas.microsoft.com/office/powerpoint/2010/main" val="65582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white lines and white text&#10;&#10;Description automatically generated">
            <a:extLst>
              <a:ext uri="{FF2B5EF4-FFF2-40B4-BE49-F238E27FC236}">
                <a16:creationId xmlns:a16="http://schemas.microsoft.com/office/drawing/2014/main" id="{4C7F5B1D-499A-4FC9-C432-42CD21B5E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914" y="1198188"/>
            <a:ext cx="9680171" cy="5445097"/>
          </a:xfrm>
          <a:prstGeom prst="rect">
            <a:avLst/>
          </a:prstGeom>
        </p:spPr>
      </p:pic>
      <p:sp>
        <p:nvSpPr>
          <p:cNvPr id="2" name="Title 1">
            <a:extLst>
              <a:ext uri="{FF2B5EF4-FFF2-40B4-BE49-F238E27FC236}">
                <a16:creationId xmlns:a16="http://schemas.microsoft.com/office/drawing/2014/main" id="{9B5CE4C2-164F-459C-FF83-FD7770D6DCE4}"/>
              </a:ext>
            </a:extLst>
          </p:cNvPr>
          <p:cNvSpPr>
            <a:spLocks noGrp="1"/>
          </p:cNvSpPr>
          <p:nvPr>
            <p:ph type="title"/>
          </p:nvPr>
        </p:nvSpPr>
        <p:spPr/>
        <p:txBody>
          <a:bodyPr>
            <a:normAutofit fontScale="90000"/>
          </a:bodyPr>
          <a:lstStyle/>
          <a:p>
            <a:r>
              <a:rPr lang="en-US" dirty="0"/>
              <a:t>How It Works — 02 Fovus Optimizes </a:t>
            </a:r>
            <a:br>
              <a:rPr lang="en-US" dirty="0"/>
            </a:br>
            <a:r>
              <a:rPr lang="en-US" altLang="zh-CN" sz="3100" b="0" dirty="0">
                <a:solidFill>
                  <a:schemeClr val="bg1">
                    <a:lumMod val="50000"/>
                  </a:schemeClr>
                </a:solidFill>
              </a:rPr>
              <a:t>b) We auto-determine the optimal HPC strategy for your workloads adaptively to minimize your runtime and cost.</a:t>
            </a:r>
            <a:endParaRPr lang="en-US" sz="3100" dirty="0">
              <a:solidFill>
                <a:schemeClr val="bg1">
                  <a:lumMod val="50000"/>
                </a:schemeClr>
              </a:solidFill>
            </a:endParaRPr>
          </a:p>
        </p:txBody>
      </p:sp>
      <p:sp>
        <p:nvSpPr>
          <p:cNvPr id="4" name="Footer Placeholder 3">
            <a:extLst>
              <a:ext uri="{FF2B5EF4-FFF2-40B4-BE49-F238E27FC236}">
                <a16:creationId xmlns:a16="http://schemas.microsoft.com/office/drawing/2014/main" id="{80B617CF-FC14-DD4F-AA68-9C8160E1B43A}"/>
              </a:ext>
            </a:extLst>
          </p:cNvPr>
          <p:cNvSpPr>
            <a:spLocks noGrp="1"/>
          </p:cNvSpPr>
          <p:nvPr>
            <p:ph type="ftr" sz="quarter" idx="11"/>
          </p:nvPr>
        </p:nvSpPr>
        <p:spPr/>
        <p:txBody>
          <a:bodyPr/>
          <a:lstStyle/>
          <a:p>
            <a:r>
              <a:rPr lang="en-US"/>
              <a:t>Copyright © by Fovus Corporation. | www.fovus.co</a:t>
            </a:r>
            <a:endParaRPr lang="en-US" dirty="0"/>
          </a:p>
        </p:txBody>
      </p:sp>
    </p:spTree>
    <p:extLst>
      <p:ext uri="{BB962C8B-B14F-4D97-AF65-F5344CB8AC3E}">
        <p14:creationId xmlns:p14="http://schemas.microsoft.com/office/powerpoint/2010/main" val="243444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78A02C12-E2E8-DCB6-7FBA-9A3AE7DC6C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311" y="1404850"/>
            <a:ext cx="9045378" cy="5088025"/>
          </a:xfrm>
          <a:prstGeom prst="rect">
            <a:avLst/>
          </a:prstGeom>
        </p:spPr>
      </p:pic>
      <p:sp>
        <p:nvSpPr>
          <p:cNvPr id="2" name="Title 1">
            <a:extLst>
              <a:ext uri="{FF2B5EF4-FFF2-40B4-BE49-F238E27FC236}">
                <a16:creationId xmlns:a16="http://schemas.microsoft.com/office/drawing/2014/main" id="{9B5CE4C2-164F-459C-FF83-FD7770D6DCE4}"/>
              </a:ext>
            </a:extLst>
          </p:cNvPr>
          <p:cNvSpPr>
            <a:spLocks noGrp="1"/>
          </p:cNvSpPr>
          <p:nvPr>
            <p:ph type="title"/>
          </p:nvPr>
        </p:nvSpPr>
        <p:spPr>
          <a:xfrm>
            <a:off x="838199" y="365125"/>
            <a:ext cx="10902043" cy="1325563"/>
          </a:xfrm>
        </p:spPr>
        <p:txBody>
          <a:bodyPr>
            <a:normAutofit fontScale="90000"/>
          </a:bodyPr>
          <a:lstStyle/>
          <a:p>
            <a:r>
              <a:rPr lang="en-US" dirty="0"/>
              <a:t>How It Works — 02 Fovus Optimizes </a:t>
            </a:r>
            <a:br>
              <a:rPr lang="en-US" dirty="0"/>
            </a:br>
            <a:r>
              <a:rPr lang="en-US" altLang="zh-CN" sz="2800" b="0" dirty="0">
                <a:solidFill>
                  <a:schemeClr val="bg1">
                    <a:lumMod val="50000"/>
                  </a:schemeClr>
                </a:solidFill>
              </a:rPr>
              <a:t>e) For license-free workloads, we auto-scale them efficiently across multiple cloud zones/regions to further minimize your time-to-insight by 100X+.</a:t>
            </a:r>
            <a:endParaRPr lang="en-US" sz="2800" dirty="0">
              <a:solidFill>
                <a:schemeClr val="bg1">
                  <a:lumMod val="50000"/>
                </a:schemeClr>
              </a:solidFill>
            </a:endParaRPr>
          </a:p>
        </p:txBody>
      </p:sp>
      <p:sp>
        <p:nvSpPr>
          <p:cNvPr id="4" name="Footer Placeholder 3">
            <a:extLst>
              <a:ext uri="{FF2B5EF4-FFF2-40B4-BE49-F238E27FC236}">
                <a16:creationId xmlns:a16="http://schemas.microsoft.com/office/drawing/2014/main" id="{80B617CF-FC14-DD4F-AA68-9C8160E1B43A}"/>
              </a:ext>
            </a:extLst>
          </p:cNvPr>
          <p:cNvSpPr>
            <a:spLocks noGrp="1"/>
          </p:cNvSpPr>
          <p:nvPr>
            <p:ph type="ftr" sz="quarter" idx="11"/>
          </p:nvPr>
        </p:nvSpPr>
        <p:spPr/>
        <p:txBody>
          <a:bodyPr/>
          <a:lstStyle/>
          <a:p>
            <a:r>
              <a:rPr lang="en-US"/>
              <a:t>Copyright © by Fovus Corporation. | www.fovus.co</a:t>
            </a:r>
            <a:endParaRPr lang="en-US" dirty="0"/>
          </a:p>
        </p:txBody>
      </p:sp>
    </p:spTree>
    <p:extLst>
      <p:ext uri="{BB962C8B-B14F-4D97-AF65-F5344CB8AC3E}">
        <p14:creationId xmlns:p14="http://schemas.microsoft.com/office/powerpoint/2010/main" val="2615070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A graph of cost and runtime&#10;&#10;Description automatically generated">
            <a:extLst>
              <a:ext uri="{FF2B5EF4-FFF2-40B4-BE49-F238E27FC236}">
                <a16:creationId xmlns:a16="http://schemas.microsoft.com/office/drawing/2014/main" id="{7219211F-404C-F379-7E82-7926BC401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5479" y="1491976"/>
            <a:ext cx="9001041" cy="5063086"/>
          </a:xfrm>
          <a:prstGeom prst="rect">
            <a:avLst/>
          </a:prstGeom>
        </p:spPr>
      </p:pic>
      <p:sp>
        <p:nvSpPr>
          <p:cNvPr id="2" name="Title 1">
            <a:extLst>
              <a:ext uri="{FF2B5EF4-FFF2-40B4-BE49-F238E27FC236}">
                <a16:creationId xmlns:a16="http://schemas.microsoft.com/office/drawing/2014/main" id="{9B5CE4C2-164F-459C-FF83-FD7770D6DCE4}"/>
              </a:ext>
            </a:extLst>
          </p:cNvPr>
          <p:cNvSpPr>
            <a:spLocks noGrp="1"/>
          </p:cNvSpPr>
          <p:nvPr>
            <p:ph type="title"/>
          </p:nvPr>
        </p:nvSpPr>
        <p:spPr>
          <a:xfrm>
            <a:off x="838199" y="365125"/>
            <a:ext cx="11108871" cy="1325563"/>
          </a:xfrm>
        </p:spPr>
        <p:txBody>
          <a:bodyPr>
            <a:normAutofit fontScale="90000"/>
          </a:bodyPr>
          <a:lstStyle/>
          <a:p>
            <a:r>
              <a:rPr lang="en-US" dirty="0"/>
              <a:t>How It Works — 02 Fovus Optimizes </a:t>
            </a:r>
            <a:br>
              <a:rPr lang="en-US" dirty="0"/>
            </a:br>
            <a:r>
              <a:rPr lang="en-US" altLang="zh-CN" sz="3100" b="0" dirty="0">
                <a:solidFill>
                  <a:schemeClr val="bg1">
                    <a:lumMod val="50000"/>
                  </a:schemeClr>
                </a:solidFill>
              </a:rPr>
              <a:t>f) We auto-leverage spot instances intelligently to slash your cloud cost by 2-7X further while assuring the integrity of results.</a:t>
            </a:r>
            <a:endParaRPr lang="en-US" sz="3100" dirty="0">
              <a:solidFill>
                <a:schemeClr val="bg1">
                  <a:lumMod val="50000"/>
                </a:schemeClr>
              </a:solidFill>
            </a:endParaRPr>
          </a:p>
        </p:txBody>
      </p:sp>
      <p:sp>
        <p:nvSpPr>
          <p:cNvPr id="4" name="Footer Placeholder 3">
            <a:extLst>
              <a:ext uri="{FF2B5EF4-FFF2-40B4-BE49-F238E27FC236}">
                <a16:creationId xmlns:a16="http://schemas.microsoft.com/office/drawing/2014/main" id="{80B617CF-FC14-DD4F-AA68-9C8160E1B43A}"/>
              </a:ext>
            </a:extLst>
          </p:cNvPr>
          <p:cNvSpPr>
            <a:spLocks noGrp="1"/>
          </p:cNvSpPr>
          <p:nvPr>
            <p:ph type="ftr" sz="quarter" idx="11"/>
          </p:nvPr>
        </p:nvSpPr>
        <p:spPr/>
        <p:txBody>
          <a:bodyPr/>
          <a:lstStyle/>
          <a:p>
            <a:r>
              <a:rPr lang="en-US"/>
              <a:t>Copyright © by Fovus Corporation. | www.fovus.co</a:t>
            </a:r>
            <a:endParaRPr lang="en-US" dirty="0"/>
          </a:p>
        </p:txBody>
      </p:sp>
    </p:spTree>
    <p:extLst>
      <p:ext uri="{BB962C8B-B14F-4D97-AF65-F5344CB8AC3E}">
        <p14:creationId xmlns:p14="http://schemas.microsoft.com/office/powerpoint/2010/main" val="2267209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white lines and white text&#10;&#10;Description automatically generated">
            <a:extLst>
              <a:ext uri="{FF2B5EF4-FFF2-40B4-BE49-F238E27FC236}">
                <a16:creationId xmlns:a16="http://schemas.microsoft.com/office/drawing/2014/main" id="{76CCA2DC-BC62-AA24-8150-CE63E6945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47" y="1406402"/>
            <a:ext cx="9305305" cy="5234234"/>
          </a:xfrm>
          <a:prstGeom prst="rect">
            <a:avLst/>
          </a:prstGeom>
        </p:spPr>
      </p:pic>
      <p:sp>
        <p:nvSpPr>
          <p:cNvPr id="2" name="Title 1">
            <a:extLst>
              <a:ext uri="{FF2B5EF4-FFF2-40B4-BE49-F238E27FC236}">
                <a16:creationId xmlns:a16="http://schemas.microsoft.com/office/drawing/2014/main" id="{9B5CE4C2-164F-459C-FF83-FD7770D6DCE4}"/>
              </a:ext>
            </a:extLst>
          </p:cNvPr>
          <p:cNvSpPr>
            <a:spLocks noGrp="1"/>
          </p:cNvSpPr>
          <p:nvPr>
            <p:ph type="title"/>
          </p:nvPr>
        </p:nvSpPr>
        <p:spPr>
          <a:xfrm>
            <a:off x="838200" y="365125"/>
            <a:ext cx="11118156" cy="1325563"/>
          </a:xfrm>
        </p:spPr>
        <p:txBody>
          <a:bodyPr>
            <a:normAutofit fontScale="90000"/>
          </a:bodyPr>
          <a:lstStyle/>
          <a:p>
            <a:r>
              <a:rPr lang="en-US" dirty="0"/>
              <a:t>How It Works — 03 Fovus Continuously Improves </a:t>
            </a:r>
            <a:br>
              <a:rPr lang="en-US" dirty="0"/>
            </a:br>
            <a:r>
              <a:rPr lang="en-US" altLang="zh-CN" sz="2700" b="0" dirty="0">
                <a:solidFill>
                  <a:schemeClr val="bg1">
                    <a:lumMod val="50000"/>
                  </a:schemeClr>
                </a:solidFill>
              </a:rPr>
              <a:t>We auto-update your benchmarking data &amp; continuously improve your HPC strategy as hardware technology &amp; cloud infrastructure quickly evolve.</a:t>
            </a:r>
            <a:endParaRPr lang="en-US" sz="2700" dirty="0">
              <a:solidFill>
                <a:schemeClr val="bg1">
                  <a:lumMod val="50000"/>
                </a:schemeClr>
              </a:solidFill>
            </a:endParaRPr>
          </a:p>
        </p:txBody>
      </p:sp>
      <p:sp>
        <p:nvSpPr>
          <p:cNvPr id="4" name="Footer Placeholder 3">
            <a:extLst>
              <a:ext uri="{FF2B5EF4-FFF2-40B4-BE49-F238E27FC236}">
                <a16:creationId xmlns:a16="http://schemas.microsoft.com/office/drawing/2014/main" id="{80B617CF-FC14-DD4F-AA68-9C8160E1B43A}"/>
              </a:ext>
            </a:extLst>
          </p:cNvPr>
          <p:cNvSpPr>
            <a:spLocks noGrp="1"/>
          </p:cNvSpPr>
          <p:nvPr>
            <p:ph type="ftr" sz="quarter" idx="11"/>
          </p:nvPr>
        </p:nvSpPr>
        <p:spPr/>
        <p:txBody>
          <a:bodyPr/>
          <a:lstStyle/>
          <a:p>
            <a:r>
              <a:rPr lang="en-US"/>
              <a:t>Copyright © by Fovus Corporation. | www.fovus.co</a:t>
            </a:r>
            <a:endParaRPr lang="en-US" dirty="0"/>
          </a:p>
        </p:txBody>
      </p:sp>
    </p:spTree>
    <p:extLst>
      <p:ext uri="{BB962C8B-B14F-4D97-AF65-F5344CB8AC3E}">
        <p14:creationId xmlns:p14="http://schemas.microsoft.com/office/powerpoint/2010/main" val="3648070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B4EA52B-A5EA-452E-BCDB-4C00388420A9}"/>
              </a:ext>
            </a:extLst>
          </p:cNvPr>
          <p:cNvSpPr>
            <a:spLocks noGrp="1"/>
          </p:cNvSpPr>
          <p:nvPr>
            <p:ph type="ftr" sz="quarter" idx="11"/>
          </p:nvPr>
        </p:nvSpPr>
        <p:spPr/>
        <p:txBody>
          <a:bodyPr/>
          <a:lstStyle/>
          <a:p>
            <a:r>
              <a:rPr lang="en-US"/>
              <a:t>Copyright © by Fovus Corporation. | www.fovus.co</a:t>
            </a:r>
            <a:endParaRPr lang="en-US" dirty="0"/>
          </a:p>
        </p:txBody>
      </p:sp>
      <p:grpSp>
        <p:nvGrpSpPr>
          <p:cNvPr id="5" name="Group 4">
            <a:extLst>
              <a:ext uri="{FF2B5EF4-FFF2-40B4-BE49-F238E27FC236}">
                <a16:creationId xmlns:a16="http://schemas.microsoft.com/office/drawing/2014/main" id="{AABD91A1-F861-4851-FB07-F6AEBC16847E}"/>
              </a:ext>
            </a:extLst>
          </p:cNvPr>
          <p:cNvGrpSpPr/>
          <p:nvPr/>
        </p:nvGrpSpPr>
        <p:grpSpPr>
          <a:xfrm>
            <a:off x="782609" y="2357422"/>
            <a:ext cx="6903948" cy="1200329"/>
            <a:chOff x="782609" y="3997535"/>
            <a:chExt cx="6903948" cy="1200329"/>
          </a:xfrm>
        </p:grpSpPr>
        <p:sp>
          <p:nvSpPr>
            <p:cNvPr id="33" name="TextBox 32">
              <a:extLst>
                <a:ext uri="{FF2B5EF4-FFF2-40B4-BE49-F238E27FC236}">
                  <a16:creationId xmlns:a16="http://schemas.microsoft.com/office/drawing/2014/main" id="{C529C330-0ECF-9F5A-71D1-FA86D30F0EF4}"/>
                </a:ext>
              </a:extLst>
            </p:cNvPr>
            <p:cNvSpPr txBox="1"/>
            <p:nvPr/>
          </p:nvSpPr>
          <p:spPr>
            <a:xfrm>
              <a:off x="782609" y="3997535"/>
              <a:ext cx="2350737"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n-ea"/>
                  <a:cs typeface="+mn-cs"/>
                </a:rPr>
                <a:t>Optimal</a:t>
              </a:r>
              <a:endParaRPr kumimoji="0" lang="en-US" sz="3600" b="1" i="0" u="none" strike="noStrike" kern="1200" cap="none" spc="0" normalizeH="0" baseline="0" noProof="0" dirty="0">
                <a:ln>
                  <a:noFill/>
                </a:ln>
                <a:solidFill>
                  <a:schemeClr val="bg1"/>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j-lt"/>
                  <a:ea typeface="+mn-ea"/>
                  <a:cs typeface="+mn-cs"/>
                </a:rPr>
                <a:t>HPC strategy</a:t>
              </a:r>
            </a:p>
          </p:txBody>
        </p:sp>
        <p:sp>
          <p:nvSpPr>
            <p:cNvPr id="35" name="TextBox 34">
              <a:extLst>
                <a:ext uri="{FF2B5EF4-FFF2-40B4-BE49-F238E27FC236}">
                  <a16:creationId xmlns:a16="http://schemas.microsoft.com/office/drawing/2014/main" id="{DF3055A0-D721-1145-ECF0-85A9008A6F96}"/>
                </a:ext>
              </a:extLst>
            </p:cNvPr>
            <p:cNvSpPr txBox="1"/>
            <p:nvPr/>
          </p:nvSpPr>
          <p:spPr>
            <a:xfrm>
              <a:off x="5335820" y="3997535"/>
              <a:ext cx="2350737" cy="1200329"/>
            </a:xfrm>
            <a:prstGeom prst="rect">
              <a:avLst/>
            </a:prstGeom>
            <a:noFill/>
          </p:spPr>
          <p:txBody>
            <a:bodyPr wrap="square">
              <a:spAutoFit/>
            </a:bodyPr>
            <a:lstStyle/>
            <a:p>
              <a:pPr algn="ctr"/>
              <a:r>
                <a:rPr lang="en-US" sz="3200" b="1" dirty="0">
                  <a:solidFill>
                    <a:schemeClr val="bg1"/>
                  </a:solidFill>
                  <a:latin typeface="+mj-lt"/>
                </a:rPr>
                <a:t>Spot</a:t>
              </a:r>
              <a:endParaRPr lang="en-US" sz="3600" b="1" spc="0" dirty="0">
                <a:solidFill>
                  <a:schemeClr val="bg1"/>
                </a:solidFill>
                <a:latin typeface="+mj-lt"/>
              </a:endParaRPr>
            </a:p>
            <a:p>
              <a:pPr algn="ctr"/>
              <a:r>
                <a:rPr lang="en-US" sz="2000" dirty="0">
                  <a:solidFill>
                    <a:schemeClr val="bg1">
                      <a:lumMod val="50000"/>
                    </a:schemeClr>
                  </a:solidFill>
                  <a:latin typeface="+mj-lt"/>
                </a:rPr>
                <a:t>instance auto-leveraged</a:t>
              </a:r>
            </a:p>
          </p:txBody>
        </p:sp>
        <p:cxnSp>
          <p:nvCxnSpPr>
            <p:cNvPr id="36" name="Straight Arrow Connector 35">
              <a:extLst>
                <a:ext uri="{FF2B5EF4-FFF2-40B4-BE49-F238E27FC236}">
                  <a16:creationId xmlns:a16="http://schemas.microsoft.com/office/drawing/2014/main" id="{E995F556-C500-3FED-6180-2A2ED95C28E9}"/>
                </a:ext>
              </a:extLst>
            </p:cNvPr>
            <p:cNvCxnSpPr>
              <a:cxnSpLocks/>
            </p:cNvCxnSpPr>
            <p:nvPr/>
          </p:nvCxnSpPr>
          <p:spPr>
            <a:xfrm>
              <a:off x="2898079" y="4359009"/>
              <a:ext cx="39434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780FF40-657B-27F4-0558-D781768DA30B}"/>
                </a:ext>
              </a:extLst>
            </p:cNvPr>
            <p:cNvCxnSpPr>
              <a:cxnSpLocks/>
            </p:cNvCxnSpPr>
            <p:nvPr/>
          </p:nvCxnSpPr>
          <p:spPr>
            <a:xfrm>
              <a:off x="5335820" y="4359009"/>
              <a:ext cx="44271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13F579-2758-7180-E428-281DD9034102}"/>
                </a:ext>
              </a:extLst>
            </p:cNvPr>
            <p:cNvSpPr txBox="1"/>
            <p:nvPr/>
          </p:nvSpPr>
          <p:spPr>
            <a:xfrm>
              <a:off x="3097113" y="3997535"/>
              <a:ext cx="2460066"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n-ea"/>
                  <a:cs typeface="+mn-cs"/>
                </a:rPr>
                <a:t>Massive</a:t>
              </a:r>
              <a:endParaRPr kumimoji="0" lang="en-US" sz="3600" b="1" i="0" u="none" strike="noStrike" kern="1200" cap="none" spc="0" normalizeH="0" baseline="0" noProof="0" dirty="0">
                <a:ln>
                  <a:noFill/>
                </a:ln>
                <a:solidFill>
                  <a:schemeClr val="bg1"/>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j-lt"/>
                  <a:ea typeface="+mn-ea"/>
                  <a:cs typeface="+mn-cs"/>
                </a:rPr>
                <a:t>task-level parallelism</a:t>
              </a:r>
            </a:p>
          </p:txBody>
        </p:sp>
      </p:grpSp>
      <p:grpSp>
        <p:nvGrpSpPr>
          <p:cNvPr id="7" name="Group 6">
            <a:extLst>
              <a:ext uri="{FF2B5EF4-FFF2-40B4-BE49-F238E27FC236}">
                <a16:creationId xmlns:a16="http://schemas.microsoft.com/office/drawing/2014/main" id="{31C3FF3E-001B-EAE5-B4AB-7DC15AE971B5}"/>
              </a:ext>
            </a:extLst>
          </p:cNvPr>
          <p:cNvGrpSpPr/>
          <p:nvPr/>
        </p:nvGrpSpPr>
        <p:grpSpPr>
          <a:xfrm>
            <a:off x="7375785" y="2357422"/>
            <a:ext cx="4033607" cy="1631216"/>
            <a:chOff x="7375785" y="3997535"/>
            <a:chExt cx="4033607" cy="1631216"/>
          </a:xfrm>
        </p:grpSpPr>
        <p:sp>
          <p:nvSpPr>
            <p:cNvPr id="28" name="TextBox 27">
              <a:extLst>
                <a:ext uri="{FF2B5EF4-FFF2-40B4-BE49-F238E27FC236}">
                  <a16:creationId xmlns:a16="http://schemas.microsoft.com/office/drawing/2014/main" id="{06606A73-7957-30AC-55D6-73676894ADF6}"/>
                </a:ext>
              </a:extLst>
            </p:cNvPr>
            <p:cNvSpPr txBox="1"/>
            <p:nvPr/>
          </p:nvSpPr>
          <p:spPr>
            <a:xfrm>
              <a:off x="9783723" y="3997535"/>
              <a:ext cx="1625669" cy="1323439"/>
            </a:xfrm>
            <a:prstGeom prst="rect">
              <a:avLst/>
            </a:prstGeom>
            <a:noFill/>
          </p:spPr>
          <p:txBody>
            <a:bodyPr wrap="square">
              <a:spAutoFit/>
            </a:bodyPr>
            <a:lstStyle/>
            <a:p>
              <a:pPr algn="ctr"/>
              <a:r>
                <a:rPr lang="en-US" sz="4000" b="1" spc="0" dirty="0">
                  <a:solidFill>
                    <a:schemeClr val="accent1"/>
                  </a:solidFill>
                  <a:latin typeface="+mj-lt"/>
                </a:rPr>
                <a:t>85%</a:t>
              </a:r>
            </a:p>
            <a:p>
              <a:pPr algn="ctr"/>
              <a:r>
                <a:rPr lang="en-US" sz="2000" dirty="0">
                  <a:latin typeface="+mj-lt"/>
                </a:rPr>
                <a:t>cloud cost saved</a:t>
              </a:r>
            </a:p>
          </p:txBody>
        </p:sp>
        <p:sp>
          <p:nvSpPr>
            <p:cNvPr id="32" name="TextBox 31">
              <a:extLst>
                <a:ext uri="{FF2B5EF4-FFF2-40B4-BE49-F238E27FC236}">
                  <a16:creationId xmlns:a16="http://schemas.microsoft.com/office/drawing/2014/main" id="{9AFD21D5-DFB7-853D-D27C-FEA62FCBDF09}"/>
                </a:ext>
              </a:extLst>
            </p:cNvPr>
            <p:cNvSpPr txBox="1"/>
            <p:nvPr/>
          </p:nvSpPr>
          <p:spPr>
            <a:xfrm>
              <a:off x="7759653" y="3997535"/>
              <a:ext cx="1837496" cy="1631216"/>
            </a:xfrm>
            <a:prstGeom prst="rect">
              <a:avLst/>
            </a:prstGeom>
            <a:noFill/>
          </p:spPr>
          <p:txBody>
            <a:bodyPr wrap="square">
              <a:spAutoFit/>
            </a:bodyPr>
            <a:lstStyle/>
            <a:p>
              <a:pPr algn="ctr"/>
              <a:r>
                <a:rPr lang="en-US" sz="4000" b="1" spc="0" dirty="0">
                  <a:solidFill>
                    <a:schemeClr val="accent1"/>
                  </a:solidFill>
                  <a:latin typeface="+mj-lt"/>
                </a:rPr>
                <a:t>112x</a:t>
              </a:r>
            </a:p>
            <a:p>
              <a:pPr algn="ctr"/>
              <a:r>
                <a:rPr lang="en-US" sz="2000" dirty="0">
                  <a:latin typeface="+mj-lt"/>
                </a:rPr>
                <a:t>faster </a:t>
              </a:r>
              <a:br>
                <a:rPr lang="en-US" sz="2000" dirty="0">
                  <a:latin typeface="+mj-lt"/>
                </a:rPr>
              </a:br>
              <a:r>
                <a:rPr lang="en-US" sz="2000" dirty="0">
                  <a:latin typeface="+mj-lt"/>
                </a:rPr>
                <a:t>time-2-insight</a:t>
              </a:r>
            </a:p>
            <a:p>
              <a:pPr algn="ctr"/>
              <a:r>
                <a:rPr lang="en-US" sz="2000" b="1" spc="0" dirty="0">
                  <a:latin typeface="+mj-lt"/>
                </a:rPr>
                <a:t> </a:t>
              </a:r>
            </a:p>
          </p:txBody>
        </p:sp>
        <p:cxnSp>
          <p:nvCxnSpPr>
            <p:cNvPr id="6" name="Straight Arrow Connector 5">
              <a:extLst>
                <a:ext uri="{FF2B5EF4-FFF2-40B4-BE49-F238E27FC236}">
                  <a16:creationId xmlns:a16="http://schemas.microsoft.com/office/drawing/2014/main" id="{67B941A5-56F0-24C1-9998-27385A0199E1}"/>
                </a:ext>
              </a:extLst>
            </p:cNvPr>
            <p:cNvCxnSpPr>
              <a:cxnSpLocks/>
            </p:cNvCxnSpPr>
            <p:nvPr/>
          </p:nvCxnSpPr>
          <p:spPr>
            <a:xfrm>
              <a:off x="7375785" y="4359009"/>
              <a:ext cx="44271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3AEAFB9-9C24-682A-DD9E-6E4A9F24CC3B}"/>
                </a:ext>
              </a:extLst>
            </p:cNvPr>
            <p:cNvCxnSpPr>
              <a:cxnSpLocks/>
            </p:cNvCxnSpPr>
            <p:nvPr/>
          </p:nvCxnSpPr>
          <p:spPr>
            <a:xfrm>
              <a:off x="9532593" y="4359009"/>
              <a:ext cx="44271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11" name="Table 10">
            <a:extLst>
              <a:ext uri="{FF2B5EF4-FFF2-40B4-BE49-F238E27FC236}">
                <a16:creationId xmlns:a16="http://schemas.microsoft.com/office/drawing/2014/main" id="{DC02380D-AFC7-7B24-F753-5AC5FFC274D2}"/>
              </a:ext>
            </a:extLst>
          </p:cNvPr>
          <p:cNvGraphicFramePr>
            <a:graphicFrameLocks noGrp="1"/>
          </p:cNvGraphicFramePr>
          <p:nvPr>
            <p:extLst>
              <p:ext uri="{D42A27DB-BD31-4B8C-83A1-F6EECF244321}">
                <p14:modId xmlns:p14="http://schemas.microsoft.com/office/powerpoint/2010/main" val="568865826"/>
              </p:ext>
            </p:extLst>
          </p:nvPr>
        </p:nvGraphicFramePr>
        <p:xfrm>
          <a:off x="1191906" y="4689284"/>
          <a:ext cx="6754586" cy="965200"/>
        </p:xfrm>
        <a:graphic>
          <a:graphicData uri="http://schemas.openxmlformats.org/drawingml/2006/table">
            <a:tbl>
              <a:tblPr firstRow="1" firstCol="1" lastRow="1">
                <a:tableStyleId>{F2DE63D5-997A-4646-A377-4702673A728D}</a:tableStyleId>
              </a:tblPr>
              <a:tblGrid>
                <a:gridCol w="4027714">
                  <a:extLst>
                    <a:ext uri="{9D8B030D-6E8A-4147-A177-3AD203B41FA5}">
                      <a16:colId xmlns:a16="http://schemas.microsoft.com/office/drawing/2014/main" val="4199325096"/>
                    </a:ext>
                  </a:extLst>
                </a:gridCol>
                <a:gridCol w="1363436">
                  <a:extLst>
                    <a:ext uri="{9D8B030D-6E8A-4147-A177-3AD203B41FA5}">
                      <a16:colId xmlns:a16="http://schemas.microsoft.com/office/drawing/2014/main" val="3472167799"/>
                    </a:ext>
                  </a:extLst>
                </a:gridCol>
                <a:gridCol w="1363436">
                  <a:extLst>
                    <a:ext uri="{9D8B030D-6E8A-4147-A177-3AD203B41FA5}">
                      <a16:colId xmlns:a16="http://schemas.microsoft.com/office/drawing/2014/main" val="3899304779"/>
                    </a:ext>
                  </a:extLst>
                </a:gridCol>
              </a:tblGrid>
              <a:tr h="0">
                <a:tc>
                  <a:txBody>
                    <a:bodyPr/>
                    <a:lstStyle/>
                    <a:p>
                      <a:pPr algn="r" rtl="0" fontAlgn="b"/>
                      <a:endParaRPr lang="en-US" sz="2000" dirty="0">
                        <a:effectLst/>
                        <a:latin typeface="+mj-lt"/>
                      </a:endParaRPr>
                    </a:p>
                  </a:txBody>
                  <a:tcPr marL="19050" marR="19050" marT="12700" marB="12700" anchor="ctr"/>
                </a:tc>
                <a:tc>
                  <a:txBody>
                    <a:bodyPr/>
                    <a:lstStyle/>
                    <a:p>
                      <a:pPr algn="r" rtl="0" fontAlgn="b"/>
                      <a:r>
                        <a:rPr lang="en-US" sz="2000" b="0" dirty="0">
                          <a:effectLst/>
                          <a:latin typeface="+mj-lt"/>
                        </a:rPr>
                        <a:t>AWS Time </a:t>
                      </a:r>
                    </a:p>
                  </a:txBody>
                  <a:tcPr marL="19050" marR="19050" marT="12700" marB="12700" anchor="ctr"/>
                </a:tc>
                <a:tc>
                  <a:txBody>
                    <a:bodyPr/>
                    <a:lstStyle/>
                    <a:p>
                      <a:pPr algn="r" rtl="0" fontAlgn="b"/>
                      <a:r>
                        <a:rPr lang="en-US" sz="2000" b="0" dirty="0">
                          <a:effectLst/>
                          <a:latin typeface="+mj-lt"/>
                        </a:rPr>
                        <a:t>AWS Cost</a:t>
                      </a:r>
                    </a:p>
                  </a:txBody>
                  <a:tcPr marL="19050" marR="19050" marT="12700" marB="12700" anchor="ctr"/>
                </a:tc>
                <a:extLst>
                  <a:ext uri="{0D108BD9-81ED-4DB2-BD59-A6C34878D82A}">
                    <a16:rowId xmlns:a16="http://schemas.microsoft.com/office/drawing/2014/main" val="2220683098"/>
                  </a:ext>
                </a:extLst>
              </a:tr>
              <a:tr h="133350">
                <a:tc>
                  <a:txBody>
                    <a:bodyPr/>
                    <a:lstStyle/>
                    <a:p>
                      <a:pPr algn="r" rtl="0" fontAlgn="b"/>
                      <a:r>
                        <a:rPr lang="en-US" sz="2000" b="0" dirty="0">
                          <a:effectLst/>
                          <a:latin typeface="+mj-lt"/>
                        </a:rPr>
                        <a:t>Compound Screening </a:t>
                      </a:r>
                      <a:br>
                        <a:rPr lang="en-US" sz="2000" b="0" dirty="0">
                          <a:effectLst/>
                          <a:latin typeface="+mj-lt"/>
                        </a:rPr>
                      </a:br>
                      <a:r>
                        <a:rPr lang="en-US" sz="2000" b="0" dirty="0">
                          <a:effectLst/>
                          <a:latin typeface="+mj-lt"/>
                        </a:rPr>
                        <a:t>(GROMACS Molecular Dynamics)</a:t>
                      </a:r>
                    </a:p>
                  </a:txBody>
                  <a:tcPr marL="19050" marR="19050" marT="12700" marB="12700" anchor="ctr"/>
                </a:tc>
                <a:tc>
                  <a:txBody>
                    <a:bodyPr/>
                    <a:lstStyle/>
                    <a:p>
                      <a:pPr algn="r" rtl="0" fontAlgn="b"/>
                      <a:r>
                        <a:rPr lang="en-US" sz="2000" b="0" dirty="0">
                          <a:solidFill>
                            <a:schemeClr val="bg1">
                              <a:lumMod val="50000"/>
                            </a:schemeClr>
                          </a:solidFill>
                          <a:effectLst/>
                          <a:latin typeface="+mj-lt"/>
                        </a:rPr>
                        <a:t>4 weeks</a:t>
                      </a:r>
                    </a:p>
                  </a:txBody>
                  <a:tcPr marL="19050" marR="19050" marT="12700" marB="12700" anchor="ctr"/>
                </a:tc>
                <a:tc>
                  <a:txBody>
                    <a:bodyPr/>
                    <a:lstStyle/>
                    <a:p>
                      <a:pPr algn="r" rtl="0" fontAlgn="b"/>
                      <a:r>
                        <a:rPr lang="en-US" sz="2000" b="0" dirty="0">
                          <a:solidFill>
                            <a:schemeClr val="bg1">
                              <a:lumMod val="50000"/>
                            </a:schemeClr>
                          </a:solidFill>
                          <a:effectLst/>
                          <a:latin typeface="+mj-lt"/>
                        </a:rPr>
                        <a:t>$5,500</a:t>
                      </a:r>
                    </a:p>
                  </a:txBody>
                  <a:tcPr marL="19050" marR="19050" marT="12700" marB="12700" anchor="ctr"/>
                </a:tc>
                <a:extLst>
                  <a:ext uri="{0D108BD9-81ED-4DB2-BD59-A6C34878D82A}">
                    <a16:rowId xmlns:a16="http://schemas.microsoft.com/office/drawing/2014/main" val="575232320"/>
                  </a:ext>
                </a:extLst>
              </a:tr>
            </a:tbl>
          </a:graphicData>
        </a:graphic>
      </p:graphicFrame>
      <p:pic>
        <p:nvPicPr>
          <p:cNvPr id="3" name="Picture 2" descr="Photo">
            <a:extLst>
              <a:ext uri="{FF2B5EF4-FFF2-40B4-BE49-F238E27FC236}">
                <a16:creationId xmlns:a16="http://schemas.microsoft.com/office/drawing/2014/main" id="{7FDD33DA-0F29-0148-0FD6-9DA877A93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109" y="133769"/>
            <a:ext cx="1958699" cy="745989"/>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7">
            <a:extLst>
              <a:ext uri="{FF2B5EF4-FFF2-40B4-BE49-F238E27FC236}">
                <a16:creationId xmlns:a16="http://schemas.microsoft.com/office/drawing/2014/main" id="{1704406D-B5EB-C1C7-D095-B9183E049CD0}"/>
              </a:ext>
            </a:extLst>
          </p:cNvPr>
          <p:cNvSpPr>
            <a:spLocks noGrp="1"/>
          </p:cNvSpPr>
          <p:nvPr>
            <p:ph type="title"/>
          </p:nvPr>
        </p:nvSpPr>
        <p:spPr/>
        <p:txBody>
          <a:bodyPr/>
          <a:lstStyle/>
          <a:p>
            <a:br>
              <a:rPr lang="en-US" dirty="0"/>
            </a:br>
            <a:endParaRPr lang="en-US" dirty="0"/>
          </a:p>
        </p:txBody>
      </p:sp>
      <p:sp>
        <p:nvSpPr>
          <p:cNvPr id="19" name="Title 1">
            <a:extLst>
              <a:ext uri="{FF2B5EF4-FFF2-40B4-BE49-F238E27FC236}">
                <a16:creationId xmlns:a16="http://schemas.microsoft.com/office/drawing/2014/main" id="{A1223E18-E445-D79C-52A8-41EB65253F58}"/>
              </a:ext>
            </a:extLst>
          </p:cNvPr>
          <p:cNvSpPr txBox="1">
            <a:spLocks/>
          </p:cNvSpPr>
          <p:nvPr/>
        </p:nvSpPr>
        <p:spPr>
          <a:xfrm>
            <a:off x="838200" y="365125"/>
            <a:ext cx="10708178" cy="1578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chemeClr val="bg1"/>
                </a:solidFill>
                <a:latin typeface="Arial" panose="020B0604020202020204" pitchFamily="34" charset="0"/>
                <a:ea typeface="+mj-ea"/>
                <a:cs typeface="Arial" panose="020B0604020202020204" pitchFamily="34" charset="0"/>
              </a:defRPr>
            </a:lvl1pPr>
          </a:lstStyle>
          <a:p>
            <a:br>
              <a:rPr lang="en-US" dirty="0"/>
            </a:br>
            <a:r>
              <a:rPr lang="en-US" sz="2800" dirty="0"/>
              <a:t>Leading discovery service provider accelerated DMTA cycles and project delivery at reduced costs</a:t>
            </a:r>
            <a:endParaRPr lang="en-US" sz="2800" i="1" dirty="0"/>
          </a:p>
        </p:txBody>
      </p:sp>
      <p:graphicFrame>
        <p:nvGraphicFramePr>
          <p:cNvPr id="2" name="Table 1">
            <a:extLst>
              <a:ext uri="{FF2B5EF4-FFF2-40B4-BE49-F238E27FC236}">
                <a16:creationId xmlns:a16="http://schemas.microsoft.com/office/drawing/2014/main" id="{D1BF6A09-9486-B02D-7B52-7590553423E5}"/>
              </a:ext>
            </a:extLst>
          </p:cNvPr>
          <p:cNvGraphicFramePr>
            <a:graphicFrameLocks noGrp="1"/>
          </p:cNvGraphicFramePr>
          <p:nvPr>
            <p:extLst>
              <p:ext uri="{D42A27DB-BD31-4B8C-83A1-F6EECF244321}">
                <p14:modId xmlns:p14="http://schemas.microsoft.com/office/powerpoint/2010/main" val="1775625672"/>
              </p:ext>
            </p:extLst>
          </p:nvPr>
        </p:nvGraphicFramePr>
        <p:xfrm>
          <a:off x="7946492" y="4689283"/>
          <a:ext cx="3091006" cy="966422"/>
        </p:xfrm>
        <a:graphic>
          <a:graphicData uri="http://schemas.openxmlformats.org/drawingml/2006/table">
            <a:tbl>
              <a:tblPr firstRow="1" firstCol="1" lastRow="1">
                <a:tableStyleId>{F2DE63D5-997A-4646-A377-4702673A728D}</a:tableStyleId>
              </a:tblPr>
              <a:tblGrid>
                <a:gridCol w="1545503">
                  <a:extLst>
                    <a:ext uri="{9D8B030D-6E8A-4147-A177-3AD203B41FA5}">
                      <a16:colId xmlns:a16="http://schemas.microsoft.com/office/drawing/2014/main" val="2876998100"/>
                    </a:ext>
                  </a:extLst>
                </a:gridCol>
                <a:gridCol w="1545503">
                  <a:extLst>
                    <a:ext uri="{9D8B030D-6E8A-4147-A177-3AD203B41FA5}">
                      <a16:colId xmlns:a16="http://schemas.microsoft.com/office/drawing/2014/main" val="2350788578"/>
                    </a:ext>
                  </a:extLst>
                </a:gridCol>
              </a:tblGrid>
              <a:tr h="329608">
                <a:tc>
                  <a:txBody>
                    <a:bodyPr/>
                    <a:lstStyle/>
                    <a:p>
                      <a:pPr algn="r" rtl="0" fontAlgn="b"/>
                      <a:r>
                        <a:rPr lang="en-US" sz="2000" b="0" dirty="0">
                          <a:effectLst/>
                          <a:latin typeface="+mj-lt"/>
                        </a:rPr>
                        <a:t>Fovus Time</a:t>
                      </a:r>
                    </a:p>
                  </a:txBody>
                  <a:tcPr marL="19050" marR="19050" marT="12700" marB="12700" anchor="ctr"/>
                </a:tc>
                <a:tc>
                  <a:txBody>
                    <a:bodyPr/>
                    <a:lstStyle/>
                    <a:p>
                      <a:pPr algn="r" rtl="0" fontAlgn="b"/>
                      <a:r>
                        <a:rPr lang="en-US" sz="2000" b="0" dirty="0">
                          <a:effectLst/>
                          <a:latin typeface="+mj-lt"/>
                        </a:rPr>
                        <a:t>Fovus Cost</a:t>
                      </a:r>
                    </a:p>
                  </a:txBody>
                  <a:tcPr marL="19050" marR="19050" marT="12700" marB="12700" anchor="ctr"/>
                </a:tc>
                <a:extLst>
                  <a:ext uri="{0D108BD9-81ED-4DB2-BD59-A6C34878D82A}">
                    <a16:rowId xmlns:a16="http://schemas.microsoft.com/office/drawing/2014/main" val="4204424099"/>
                  </a:ext>
                </a:extLst>
              </a:tr>
              <a:tr h="636222">
                <a:tc>
                  <a:txBody>
                    <a:bodyPr/>
                    <a:lstStyle/>
                    <a:p>
                      <a:pPr algn="r" rtl="0" fontAlgn="b"/>
                      <a:r>
                        <a:rPr lang="en-US" sz="2000" b="0" dirty="0">
                          <a:solidFill>
                            <a:schemeClr val="bg1">
                              <a:lumMod val="50000"/>
                            </a:schemeClr>
                          </a:solidFill>
                          <a:effectLst/>
                          <a:latin typeface="+mj-lt"/>
                        </a:rPr>
                        <a:t>6 hours</a:t>
                      </a:r>
                    </a:p>
                  </a:txBody>
                  <a:tcPr marL="19050" marR="19050" marT="12700" marB="12700" anchor="ctr"/>
                </a:tc>
                <a:tc>
                  <a:txBody>
                    <a:bodyPr/>
                    <a:lstStyle/>
                    <a:p>
                      <a:pPr algn="r" rtl="0" fontAlgn="b"/>
                      <a:r>
                        <a:rPr lang="en-US" sz="2000" b="0" dirty="0">
                          <a:solidFill>
                            <a:schemeClr val="bg1">
                              <a:lumMod val="50000"/>
                            </a:schemeClr>
                          </a:solidFill>
                          <a:effectLst/>
                          <a:latin typeface="+mj-lt"/>
                        </a:rPr>
                        <a:t>$750</a:t>
                      </a:r>
                    </a:p>
                  </a:txBody>
                  <a:tcPr marL="19050" marR="19050" marT="12700" marB="12700" anchor="ctr"/>
                </a:tc>
                <a:extLst>
                  <a:ext uri="{0D108BD9-81ED-4DB2-BD59-A6C34878D82A}">
                    <a16:rowId xmlns:a16="http://schemas.microsoft.com/office/drawing/2014/main" val="105992558"/>
                  </a:ext>
                </a:extLst>
              </a:tr>
            </a:tbl>
          </a:graphicData>
        </a:graphic>
      </p:graphicFrame>
    </p:spTree>
    <p:extLst>
      <p:ext uri="{BB962C8B-B14F-4D97-AF65-F5344CB8AC3E}">
        <p14:creationId xmlns:p14="http://schemas.microsoft.com/office/powerpoint/2010/main" val="134693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DF5C-A08A-2295-2945-ADB9C3A58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97308-E7A2-74C4-40D8-44E293A5604B}"/>
              </a:ext>
            </a:extLst>
          </p:cNvPr>
          <p:cNvSpPr>
            <a:spLocks noGrp="1"/>
          </p:cNvSpPr>
          <p:nvPr>
            <p:ph type="title"/>
          </p:nvPr>
        </p:nvSpPr>
        <p:spPr>
          <a:xfrm>
            <a:off x="838200" y="365125"/>
            <a:ext cx="10708178" cy="1578137"/>
          </a:xfrm>
        </p:spPr>
        <p:txBody>
          <a:bodyPr>
            <a:normAutofit/>
          </a:bodyPr>
          <a:lstStyle/>
          <a:p>
            <a:br>
              <a:rPr lang="en-US" dirty="0"/>
            </a:br>
            <a:r>
              <a:rPr lang="en-US" sz="2800" dirty="0"/>
              <a:t>Trailblazing biotech startup accelerated DMTA cycles at reduced cloud expense</a:t>
            </a:r>
            <a:endParaRPr lang="en-US" sz="2800" i="1" dirty="0"/>
          </a:p>
        </p:txBody>
      </p:sp>
      <p:graphicFrame>
        <p:nvGraphicFramePr>
          <p:cNvPr id="11" name="Table 10">
            <a:extLst>
              <a:ext uri="{FF2B5EF4-FFF2-40B4-BE49-F238E27FC236}">
                <a16:creationId xmlns:a16="http://schemas.microsoft.com/office/drawing/2014/main" id="{891AB2B7-3D86-8F53-BE8B-826E9D4F9DE0}"/>
              </a:ext>
            </a:extLst>
          </p:cNvPr>
          <p:cNvGraphicFramePr>
            <a:graphicFrameLocks noGrp="1"/>
          </p:cNvGraphicFramePr>
          <p:nvPr/>
        </p:nvGraphicFramePr>
        <p:xfrm>
          <a:off x="1039689" y="3956309"/>
          <a:ext cx="10112622" cy="2260600"/>
        </p:xfrm>
        <a:graphic>
          <a:graphicData uri="http://schemas.openxmlformats.org/drawingml/2006/table">
            <a:tbl>
              <a:tblPr firstRow="1" firstCol="1" lastRow="1">
                <a:tableStyleId>{F2DE63D5-997A-4646-A377-4702673A728D}</a:tableStyleId>
              </a:tblPr>
              <a:tblGrid>
                <a:gridCol w="2519391">
                  <a:extLst>
                    <a:ext uri="{9D8B030D-6E8A-4147-A177-3AD203B41FA5}">
                      <a16:colId xmlns:a16="http://schemas.microsoft.com/office/drawing/2014/main" val="4199325096"/>
                    </a:ext>
                  </a:extLst>
                </a:gridCol>
                <a:gridCol w="1364343">
                  <a:extLst>
                    <a:ext uri="{9D8B030D-6E8A-4147-A177-3AD203B41FA5}">
                      <a16:colId xmlns:a16="http://schemas.microsoft.com/office/drawing/2014/main" val="3472167799"/>
                    </a:ext>
                  </a:extLst>
                </a:gridCol>
                <a:gridCol w="1480457">
                  <a:extLst>
                    <a:ext uri="{9D8B030D-6E8A-4147-A177-3AD203B41FA5}">
                      <a16:colId xmlns:a16="http://schemas.microsoft.com/office/drawing/2014/main" val="3899304779"/>
                    </a:ext>
                  </a:extLst>
                </a:gridCol>
                <a:gridCol w="1465943">
                  <a:extLst>
                    <a:ext uri="{9D8B030D-6E8A-4147-A177-3AD203B41FA5}">
                      <a16:colId xmlns:a16="http://schemas.microsoft.com/office/drawing/2014/main" val="73255381"/>
                    </a:ext>
                  </a:extLst>
                </a:gridCol>
                <a:gridCol w="1416118">
                  <a:extLst>
                    <a:ext uri="{9D8B030D-6E8A-4147-A177-3AD203B41FA5}">
                      <a16:colId xmlns:a16="http://schemas.microsoft.com/office/drawing/2014/main" val="3216088538"/>
                    </a:ext>
                  </a:extLst>
                </a:gridCol>
                <a:gridCol w="933185">
                  <a:extLst>
                    <a:ext uri="{9D8B030D-6E8A-4147-A177-3AD203B41FA5}">
                      <a16:colId xmlns:a16="http://schemas.microsoft.com/office/drawing/2014/main" val="2363604025"/>
                    </a:ext>
                  </a:extLst>
                </a:gridCol>
                <a:gridCol w="933185">
                  <a:extLst>
                    <a:ext uri="{9D8B030D-6E8A-4147-A177-3AD203B41FA5}">
                      <a16:colId xmlns:a16="http://schemas.microsoft.com/office/drawing/2014/main" val="1657346498"/>
                    </a:ext>
                  </a:extLst>
                </a:gridCol>
              </a:tblGrid>
              <a:tr h="0">
                <a:tc>
                  <a:txBody>
                    <a:bodyPr/>
                    <a:lstStyle/>
                    <a:p>
                      <a:pPr algn="r" rtl="0" fontAlgn="b"/>
                      <a:endParaRPr lang="en-US" sz="2000" b="0" dirty="0">
                        <a:effectLst/>
                        <a:latin typeface="+mj-lt"/>
                      </a:endParaRPr>
                    </a:p>
                  </a:txBody>
                  <a:tcPr marL="19050" marR="19050" marT="12700" marB="12700" anchor="ctr"/>
                </a:tc>
                <a:tc>
                  <a:txBody>
                    <a:bodyPr/>
                    <a:lstStyle/>
                    <a:p>
                      <a:pPr algn="r" rtl="0" fontAlgn="b"/>
                      <a:r>
                        <a:rPr lang="en-US" sz="2000" b="0" dirty="0">
                          <a:effectLst/>
                          <a:latin typeface="+mj-lt"/>
                        </a:rPr>
                        <a:t>AWS Time </a:t>
                      </a:r>
                    </a:p>
                  </a:txBody>
                  <a:tcPr marL="19050" marR="19050" marT="12700" marB="12700" anchor="ctr"/>
                </a:tc>
                <a:tc>
                  <a:txBody>
                    <a:bodyPr/>
                    <a:lstStyle/>
                    <a:p>
                      <a:pPr algn="r" rtl="0" fontAlgn="b"/>
                      <a:r>
                        <a:rPr lang="en-US" sz="2000" b="0" dirty="0">
                          <a:effectLst/>
                          <a:latin typeface="+mj-lt"/>
                        </a:rPr>
                        <a:t>AWS Cost</a:t>
                      </a:r>
                    </a:p>
                  </a:txBody>
                  <a:tcPr marL="19050" marR="19050" marT="12700" marB="12700" anchor="ctr"/>
                </a:tc>
                <a:tc>
                  <a:txBody>
                    <a:bodyPr/>
                    <a:lstStyle/>
                    <a:p>
                      <a:pPr algn="r" rtl="0" fontAlgn="b"/>
                      <a:r>
                        <a:rPr lang="en-US" sz="2000" b="0" dirty="0">
                          <a:effectLst/>
                          <a:latin typeface="+mj-lt"/>
                        </a:rPr>
                        <a:t>Fovus Time</a:t>
                      </a:r>
                    </a:p>
                  </a:txBody>
                  <a:tcPr marL="19050" marR="19050" marT="12700" marB="12700" anchor="ctr"/>
                </a:tc>
                <a:tc>
                  <a:txBody>
                    <a:bodyPr/>
                    <a:lstStyle/>
                    <a:p>
                      <a:pPr algn="r" rtl="0" fontAlgn="b"/>
                      <a:r>
                        <a:rPr lang="en-US" sz="2000" b="0" dirty="0">
                          <a:effectLst/>
                          <a:latin typeface="+mj-lt"/>
                        </a:rPr>
                        <a:t>Fovus Cost</a:t>
                      </a:r>
                    </a:p>
                  </a:txBody>
                  <a:tcPr marL="19050" marR="19050" marT="12700" marB="12700" anchor="ctr"/>
                </a:tc>
                <a:tc>
                  <a:txBody>
                    <a:bodyPr/>
                    <a:lstStyle/>
                    <a:p>
                      <a:pPr algn="r" rtl="0" fontAlgn="b"/>
                      <a:r>
                        <a:rPr lang="en-US" sz="2000" b="1" dirty="0">
                          <a:effectLst/>
                          <a:latin typeface="+mj-lt"/>
                        </a:rPr>
                        <a:t>Time </a:t>
                      </a:r>
                      <a:r>
                        <a:rPr lang="en-US" sz="2000" b="1" dirty="0">
                          <a:latin typeface="+mj-lt"/>
                        </a:rPr>
                        <a:t>↓</a:t>
                      </a:r>
                      <a:endParaRPr lang="en-US" sz="2000" b="1" dirty="0">
                        <a:effectLst/>
                        <a:latin typeface="+mj-lt"/>
                      </a:endParaRPr>
                    </a:p>
                  </a:txBody>
                  <a:tcPr marL="19050" marR="19050" marT="12700" marB="12700" anchor="ctr"/>
                </a:tc>
                <a:tc>
                  <a:txBody>
                    <a:bodyPr/>
                    <a:lstStyle/>
                    <a:p>
                      <a:pPr algn="r" rtl="0" fontAlgn="b"/>
                      <a:r>
                        <a:rPr lang="en-US" sz="2000" b="1" dirty="0">
                          <a:effectLst/>
                          <a:latin typeface="+mj-lt"/>
                        </a:rPr>
                        <a:t>Cost </a:t>
                      </a:r>
                      <a:r>
                        <a:rPr lang="en-US" sz="2000" b="1" dirty="0">
                          <a:latin typeface="+mj-lt"/>
                        </a:rPr>
                        <a:t>↓</a:t>
                      </a:r>
                      <a:endParaRPr lang="en-US" sz="2000" b="1" dirty="0">
                        <a:effectLst/>
                        <a:latin typeface="+mj-lt"/>
                      </a:endParaRPr>
                    </a:p>
                  </a:txBody>
                  <a:tcPr marL="19050" marR="19050" marT="12700" marB="12700" anchor="ctr"/>
                </a:tc>
                <a:extLst>
                  <a:ext uri="{0D108BD9-81ED-4DB2-BD59-A6C34878D82A}">
                    <a16:rowId xmlns:a16="http://schemas.microsoft.com/office/drawing/2014/main" val="2220683098"/>
                  </a:ext>
                </a:extLst>
              </a:tr>
              <a:tr h="133350">
                <a:tc>
                  <a:txBody>
                    <a:bodyPr/>
                    <a:lstStyle/>
                    <a:p>
                      <a:pPr algn="r" rtl="0" fontAlgn="b"/>
                      <a:r>
                        <a:rPr lang="en-US" sz="2000" b="0" dirty="0">
                          <a:solidFill>
                            <a:schemeClr val="bg1"/>
                          </a:solidFill>
                          <a:effectLst/>
                          <a:latin typeface="+mj-lt"/>
                        </a:rPr>
                        <a:t>Docking</a:t>
                      </a:r>
                    </a:p>
                  </a:txBody>
                  <a:tcPr marL="19050" marR="19050" marT="12700" marB="12700" anchor="ctr"/>
                </a:tc>
                <a:tc>
                  <a:txBody>
                    <a:bodyPr/>
                    <a:lstStyle/>
                    <a:p>
                      <a:pPr algn="r" rtl="0" fontAlgn="b"/>
                      <a:r>
                        <a:rPr lang="en-US" sz="2000" b="0" dirty="0">
                          <a:solidFill>
                            <a:schemeClr val="bg1">
                              <a:lumMod val="50000"/>
                            </a:schemeClr>
                          </a:solidFill>
                          <a:effectLst/>
                          <a:latin typeface="+mj-lt"/>
                        </a:rPr>
                        <a:t>45 hours</a:t>
                      </a:r>
                    </a:p>
                  </a:txBody>
                  <a:tcPr marL="19050" marR="19050" marT="12700" marB="12700" anchor="ctr"/>
                </a:tc>
                <a:tc>
                  <a:txBody>
                    <a:bodyPr/>
                    <a:lstStyle/>
                    <a:p>
                      <a:pPr algn="r" rtl="0" fontAlgn="b"/>
                      <a:r>
                        <a:rPr lang="en-US" sz="2000" b="0" dirty="0">
                          <a:solidFill>
                            <a:schemeClr val="bg1">
                              <a:lumMod val="50000"/>
                            </a:schemeClr>
                          </a:solidFill>
                          <a:effectLst/>
                          <a:latin typeface="+mj-lt"/>
                        </a:rPr>
                        <a:t>$3,250</a:t>
                      </a:r>
                    </a:p>
                  </a:txBody>
                  <a:tcPr marL="19050" marR="19050" marT="12700" marB="12700" anchor="ctr"/>
                </a:tc>
                <a:tc>
                  <a:txBody>
                    <a:bodyPr/>
                    <a:lstStyle/>
                    <a:p>
                      <a:pPr algn="r" rtl="0" fontAlgn="b"/>
                      <a:r>
                        <a:rPr lang="en-US" sz="2000" b="0" dirty="0">
                          <a:solidFill>
                            <a:schemeClr val="bg1">
                              <a:lumMod val="50000"/>
                            </a:schemeClr>
                          </a:solidFill>
                          <a:effectLst/>
                          <a:latin typeface="+mj-lt"/>
                        </a:rPr>
                        <a:t>3.5 hours</a:t>
                      </a:r>
                    </a:p>
                  </a:txBody>
                  <a:tcPr marL="19050" marR="19050" marT="12700" marB="12700" anchor="ctr"/>
                </a:tc>
                <a:tc>
                  <a:txBody>
                    <a:bodyPr/>
                    <a:lstStyle/>
                    <a:p>
                      <a:pPr algn="r" rtl="0" fontAlgn="b"/>
                      <a:r>
                        <a:rPr lang="en-US" sz="2000" b="0" dirty="0">
                          <a:solidFill>
                            <a:schemeClr val="bg1">
                              <a:lumMod val="50000"/>
                            </a:schemeClr>
                          </a:solidFill>
                          <a:effectLst/>
                          <a:latin typeface="+mj-lt"/>
                        </a:rPr>
                        <a:t>$650</a:t>
                      </a:r>
                    </a:p>
                  </a:txBody>
                  <a:tcPr marL="19050" marR="19050" marT="12700" marB="12700" anchor="ctr"/>
                </a:tc>
                <a:tc>
                  <a:txBody>
                    <a:bodyPr/>
                    <a:lstStyle/>
                    <a:p>
                      <a:pPr algn="r" rtl="0" fontAlgn="b"/>
                      <a:r>
                        <a:rPr lang="en-US" sz="2000" b="1" dirty="0">
                          <a:solidFill>
                            <a:schemeClr val="accent1"/>
                          </a:solidFill>
                          <a:effectLst/>
                          <a:latin typeface="+mj-lt"/>
                        </a:rPr>
                        <a:t>13x</a:t>
                      </a:r>
                    </a:p>
                  </a:txBody>
                  <a:tcPr marL="19050" marR="19050" marT="12700" marB="12700" anchor="ctr"/>
                </a:tc>
                <a:tc>
                  <a:txBody>
                    <a:bodyPr/>
                    <a:lstStyle/>
                    <a:p>
                      <a:pPr algn="r" rtl="0" fontAlgn="b"/>
                      <a:r>
                        <a:rPr lang="en-US" sz="2000" b="1" dirty="0">
                          <a:solidFill>
                            <a:schemeClr val="accent1"/>
                          </a:solidFill>
                          <a:effectLst/>
                          <a:latin typeface="+mj-lt"/>
                        </a:rPr>
                        <a:t>5x</a:t>
                      </a:r>
                    </a:p>
                  </a:txBody>
                  <a:tcPr marL="19050" marR="19050" marT="12700" marB="12700" anchor="ctr"/>
                </a:tc>
                <a:extLst>
                  <a:ext uri="{0D108BD9-81ED-4DB2-BD59-A6C34878D82A}">
                    <a16:rowId xmlns:a16="http://schemas.microsoft.com/office/drawing/2014/main" val="575232320"/>
                  </a:ext>
                </a:extLst>
              </a:tr>
              <a:tr h="133350">
                <a:tc>
                  <a:txBody>
                    <a:bodyPr/>
                    <a:lstStyle/>
                    <a:p>
                      <a:pPr algn="r" rtl="0" fontAlgn="b"/>
                      <a:r>
                        <a:rPr lang="en-US" sz="2000" b="0" dirty="0">
                          <a:solidFill>
                            <a:schemeClr val="bg1"/>
                          </a:solidFill>
                          <a:effectLst/>
                          <a:latin typeface="+mj-lt"/>
                        </a:rPr>
                        <a:t>AI-accelerated Docking (Training)</a:t>
                      </a:r>
                    </a:p>
                  </a:txBody>
                  <a:tcPr marL="19050" marR="19050" marT="12700" marB="12700" anchor="ctr"/>
                </a:tc>
                <a:tc>
                  <a:txBody>
                    <a:bodyPr/>
                    <a:lstStyle/>
                    <a:p>
                      <a:pPr algn="r" rtl="0" fontAlgn="b"/>
                      <a:r>
                        <a:rPr lang="en-US" sz="2000" b="0" dirty="0">
                          <a:solidFill>
                            <a:schemeClr val="bg1">
                              <a:lumMod val="50000"/>
                            </a:schemeClr>
                          </a:solidFill>
                          <a:effectLst/>
                          <a:latin typeface="+mj-lt"/>
                        </a:rPr>
                        <a:t>24 hours (local)</a:t>
                      </a:r>
                    </a:p>
                  </a:txBody>
                  <a:tcPr marL="19050" marR="19050" marT="12700" marB="12700" anchor="ctr"/>
                </a:tc>
                <a:tc>
                  <a:txBody>
                    <a:bodyPr/>
                    <a:lstStyle/>
                    <a:p>
                      <a:pPr algn="r" rtl="0" fontAlgn="b"/>
                      <a:r>
                        <a:rPr lang="en-US" sz="2000" b="0" dirty="0">
                          <a:solidFill>
                            <a:schemeClr val="bg1">
                              <a:lumMod val="50000"/>
                            </a:schemeClr>
                          </a:solidFill>
                          <a:effectLst/>
                          <a:latin typeface="+mj-lt"/>
                        </a:rPr>
                        <a:t>-  </a:t>
                      </a:r>
                    </a:p>
                  </a:txBody>
                  <a:tcPr marL="19050" marR="19050" marT="12700" marB="12700" anchor="ctr"/>
                </a:tc>
                <a:tc>
                  <a:txBody>
                    <a:bodyPr/>
                    <a:lstStyle/>
                    <a:p>
                      <a:pPr algn="r" rtl="0" fontAlgn="b"/>
                      <a:r>
                        <a:rPr lang="en-US" sz="2000" b="0" kern="1200" dirty="0">
                          <a:solidFill>
                            <a:schemeClr val="bg1">
                              <a:lumMod val="50000"/>
                            </a:schemeClr>
                          </a:solidFill>
                          <a:effectLst/>
                          <a:latin typeface="+mn-lt"/>
                          <a:ea typeface="+mn-ea"/>
                          <a:cs typeface="+mn-cs"/>
                        </a:rPr>
                        <a:t>-</a:t>
                      </a:r>
                      <a:endParaRPr lang="en-US" sz="2000" b="0" dirty="0">
                        <a:solidFill>
                          <a:schemeClr val="bg1">
                            <a:lumMod val="50000"/>
                          </a:schemeClr>
                        </a:solidFill>
                        <a:effectLst/>
                        <a:latin typeface="+mj-lt"/>
                      </a:endParaRPr>
                    </a:p>
                  </a:txBody>
                  <a:tcPr marL="19050" marR="19050" marT="12700" marB="12700" anchor="ctr"/>
                </a:tc>
                <a:tc>
                  <a:txBody>
                    <a:bodyPr/>
                    <a:lstStyle/>
                    <a:p>
                      <a:pPr algn="r" rtl="0" fontAlgn="b"/>
                      <a:r>
                        <a:rPr lang="en-US" sz="2000" b="0" dirty="0">
                          <a:solidFill>
                            <a:schemeClr val="bg1">
                              <a:lumMod val="50000"/>
                            </a:schemeClr>
                          </a:solidFill>
                          <a:effectLst/>
                          <a:latin typeface="+mj-lt"/>
                        </a:rPr>
                        <a:t>-</a:t>
                      </a:r>
                    </a:p>
                  </a:txBody>
                  <a:tcPr marL="19050" marR="19050" marT="12700" marB="12700" anchor="ctr"/>
                </a:tc>
                <a:tc>
                  <a:txBody>
                    <a:bodyPr/>
                    <a:lstStyle/>
                    <a:p>
                      <a:pPr algn="r" rtl="0" fontAlgn="b"/>
                      <a:r>
                        <a:rPr lang="en-US" sz="2000" b="1" dirty="0">
                          <a:solidFill>
                            <a:schemeClr val="accent1"/>
                          </a:solidFill>
                          <a:effectLst/>
                          <a:latin typeface="+mj-lt"/>
                        </a:rPr>
                        <a:t>-</a:t>
                      </a:r>
                    </a:p>
                  </a:txBody>
                  <a:tcPr marL="19050" marR="19050" marT="12700" marB="12700" anchor="ctr"/>
                </a:tc>
                <a:tc>
                  <a:txBody>
                    <a:bodyPr/>
                    <a:lstStyle/>
                    <a:p>
                      <a:pPr algn="r" rtl="0" fontAlgn="b"/>
                      <a:r>
                        <a:rPr lang="en-US" sz="2000" b="1" dirty="0">
                          <a:solidFill>
                            <a:schemeClr val="accent1"/>
                          </a:solidFill>
                          <a:effectLst/>
                          <a:latin typeface="+mj-lt"/>
                        </a:rPr>
                        <a:t>-</a:t>
                      </a:r>
                    </a:p>
                  </a:txBody>
                  <a:tcPr marL="19050" marR="19050" marT="12700" marB="12700" anchor="ctr"/>
                </a:tc>
                <a:extLst>
                  <a:ext uri="{0D108BD9-81ED-4DB2-BD59-A6C34878D82A}">
                    <a16:rowId xmlns:a16="http://schemas.microsoft.com/office/drawing/2014/main" val="1544357610"/>
                  </a:ext>
                </a:extLst>
              </a:tr>
              <a:tr h="133350">
                <a:tc>
                  <a:txBody>
                    <a:bodyPr/>
                    <a:lstStyle/>
                    <a:p>
                      <a:pPr algn="r" rtl="0" fontAlgn="b"/>
                      <a:r>
                        <a:rPr lang="en-US" sz="2000" b="0" dirty="0">
                          <a:solidFill>
                            <a:schemeClr val="bg1"/>
                          </a:solidFill>
                          <a:effectLst/>
                          <a:latin typeface="+mj-lt"/>
                        </a:rPr>
                        <a:t>AI-accelerated Docking (Prediction)</a:t>
                      </a:r>
                    </a:p>
                  </a:txBody>
                  <a:tcPr marL="19050" marR="19050" marT="12700" marB="12700" anchor="ctr"/>
                </a:tc>
                <a:tc>
                  <a:txBody>
                    <a:bodyPr/>
                    <a:lstStyle/>
                    <a:p>
                      <a:pPr algn="r" rtl="0" fontAlgn="b"/>
                      <a:r>
                        <a:rPr lang="en-US" sz="2000" b="0" dirty="0">
                          <a:solidFill>
                            <a:schemeClr val="bg1">
                              <a:lumMod val="50000"/>
                            </a:schemeClr>
                          </a:solidFill>
                          <a:effectLst/>
                          <a:latin typeface="+mj-lt"/>
                        </a:rPr>
                        <a:t>48 hours</a:t>
                      </a:r>
                    </a:p>
                  </a:txBody>
                  <a:tcPr marL="19050" marR="19050" marT="12700" marB="12700" anchor="ctr"/>
                </a:tc>
                <a:tc>
                  <a:txBody>
                    <a:bodyPr/>
                    <a:lstStyle/>
                    <a:p>
                      <a:pPr algn="r" rtl="0" fontAlgn="b"/>
                      <a:r>
                        <a:rPr lang="en-US" sz="2000" b="0" dirty="0">
                          <a:solidFill>
                            <a:schemeClr val="bg1">
                              <a:lumMod val="50000"/>
                            </a:schemeClr>
                          </a:solidFill>
                          <a:effectLst/>
                          <a:latin typeface="+mj-lt"/>
                        </a:rPr>
                        <a:t>$800</a:t>
                      </a:r>
                    </a:p>
                  </a:txBody>
                  <a:tcPr marL="19050" marR="19050" marT="12700" marB="12700" anchor="ctr"/>
                </a:tc>
                <a:tc>
                  <a:txBody>
                    <a:bodyPr/>
                    <a:lstStyle/>
                    <a:p>
                      <a:pPr algn="r" rtl="0" fontAlgn="b"/>
                      <a:r>
                        <a:rPr lang="en-US" sz="2000" b="0" dirty="0">
                          <a:solidFill>
                            <a:schemeClr val="bg1">
                              <a:lumMod val="50000"/>
                            </a:schemeClr>
                          </a:solidFill>
                          <a:effectLst/>
                          <a:latin typeface="+mj-lt"/>
                        </a:rPr>
                        <a:t>0.5 hours</a:t>
                      </a:r>
                    </a:p>
                  </a:txBody>
                  <a:tcPr marL="19050" marR="19050" marT="12700" marB="12700" anchor="ctr"/>
                </a:tc>
                <a:tc>
                  <a:txBody>
                    <a:bodyPr/>
                    <a:lstStyle/>
                    <a:p>
                      <a:pPr algn="r" rtl="0" fontAlgn="b"/>
                      <a:r>
                        <a:rPr lang="en-US" sz="2000" b="0" dirty="0">
                          <a:solidFill>
                            <a:schemeClr val="bg1">
                              <a:lumMod val="50000"/>
                            </a:schemeClr>
                          </a:solidFill>
                          <a:effectLst/>
                          <a:latin typeface="+mj-lt"/>
                        </a:rPr>
                        <a:t>$100</a:t>
                      </a:r>
                    </a:p>
                  </a:txBody>
                  <a:tcPr marL="19050" marR="19050" marT="12700" marB="12700" anchor="ctr"/>
                </a:tc>
                <a:tc>
                  <a:txBody>
                    <a:bodyPr/>
                    <a:lstStyle/>
                    <a:p>
                      <a:pPr algn="r" rtl="0" fontAlgn="b"/>
                      <a:r>
                        <a:rPr lang="en-US" sz="2000" b="1" dirty="0">
                          <a:solidFill>
                            <a:schemeClr val="accent1"/>
                          </a:solidFill>
                          <a:effectLst/>
                          <a:latin typeface="+mj-lt"/>
                        </a:rPr>
                        <a:t>96x</a:t>
                      </a:r>
                    </a:p>
                  </a:txBody>
                  <a:tcPr marL="19050" marR="19050" marT="12700" marB="12700" anchor="ctr"/>
                </a:tc>
                <a:tc>
                  <a:txBody>
                    <a:bodyPr/>
                    <a:lstStyle/>
                    <a:p>
                      <a:pPr algn="r" rtl="0" fontAlgn="b"/>
                      <a:r>
                        <a:rPr lang="en-US" sz="2000" b="1" dirty="0">
                          <a:solidFill>
                            <a:schemeClr val="accent1"/>
                          </a:solidFill>
                          <a:effectLst/>
                          <a:latin typeface="+mj-lt"/>
                        </a:rPr>
                        <a:t>8x</a:t>
                      </a:r>
                    </a:p>
                  </a:txBody>
                  <a:tcPr marL="19050" marR="19050" marT="12700" marB="12700" anchor="ctr"/>
                </a:tc>
                <a:extLst>
                  <a:ext uri="{0D108BD9-81ED-4DB2-BD59-A6C34878D82A}">
                    <a16:rowId xmlns:a16="http://schemas.microsoft.com/office/drawing/2014/main" val="1583420968"/>
                  </a:ext>
                </a:extLst>
              </a:tr>
              <a:tr h="133350">
                <a:tc>
                  <a:txBody>
                    <a:bodyPr/>
                    <a:lstStyle/>
                    <a:p>
                      <a:pPr algn="r" rtl="0" fontAlgn="b"/>
                      <a:r>
                        <a:rPr lang="en-US" sz="2000" b="0" dirty="0">
                          <a:solidFill>
                            <a:schemeClr val="bg1"/>
                          </a:solidFill>
                          <a:effectLst/>
                          <a:latin typeface="+mj-lt"/>
                        </a:rPr>
                        <a:t>Total (5 DMTA cycles)</a:t>
                      </a:r>
                    </a:p>
                  </a:txBody>
                  <a:tcPr marL="19050" marR="19050" marT="12700" marB="12700" anchor="ctr"/>
                </a:tc>
                <a:tc>
                  <a:txBody>
                    <a:bodyPr/>
                    <a:lstStyle/>
                    <a:p>
                      <a:pPr algn="r" rtl="0" fontAlgn="b"/>
                      <a:r>
                        <a:rPr lang="en-US" sz="2000" b="0" dirty="0">
                          <a:solidFill>
                            <a:schemeClr val="bg1">
                              <a:lumMod val="50000"/>
                            </a:schemeClr>
                          </a:solidFill>
                          <a:effectLst/>
                          <a:latin typeface="+mj-lt"/>
                        </a:rPr>
                        <a:t>24 days</a:t>
                      </a:r>
                    </a:p>
                  </a:txBody>
                  <a:tcPr marL="19050" marR="19050" marT="12700" marB="12700" anchor="ctr"/>
                </a:tc>
                <a:tc>
                  <a:txBody>
                    <a:bodyPr/>
                    <a:lstStyle/>
                    <a:p>
                      <a:pPr algn="r" rtl="0" fontAlgn="b"/>
                      <a:r>
                        <a:rPr lang="en-US" sz="2000" b="0" dirty="0">
                          <a:solidFill>
                            <a:schemeClr val="bg1">
                              <a:lumMod val="50000"/>
                            </a:schemeClr>
                          </a:solidFill>
                          <a:effectLst/>
                          <a:latin typeface="+mj-lt"/>
                        </a:rPr>
                        <a:t>$20,250</a:t>
                      </a:r>
                    </a:p>
                  </a:txBody>
                  <a:tcPr marL="19050" marR="19050" marT="12700" marB="12700" anchor="ctr"/>
                </a:tc>
                <a:tc>
                  <a:txBody>
                    <a:bodyPr/>
                    <a:lstStyle/>
                    <a:p>
                      <a:pPr algn="r" rtl="0" fontAlgn="b"/>
                      <a:r>
                        <a:rPr lang="en-US" sz="2000" b="0" dirty="0">
                          <a:solidFill>
                            <a:schemeClr val="bg1">
                              <a:lumMod val="50000"/>
                            </a:schemeClr>
                          </a:solidFill>
                          <a:effectLst/>
                          <a:latin typeface="+mj-lt"/>
                        </a:rPr>
                        <a:t>6 days</a:t>
                      </a:r>
                    </a:p>
                  </a:txBody>
                  <a:tcPr marL="19050" marR="19050" marT="12700" marB="12700" anchor="ctr"/>
                </a:tc>
                <a:tc>
                  <a:txBody>
                    <a:bodyPr/>
                    <a:lstStyle/>
                    <a:p>
                      <a:pPr algn="r" rtl="0" fontAlgn="b"/>
                      <a:r>
                        <a:rPr lang="en-US" sz="2000" b="0" dirty="0">
                          <a:solidFill>
                            <a:schemeClr val="bg1">
                              <a:lumMod val="50000"/>
                            </a:schemeClr>
                          </a:solidFill>
                          <a:effectLst/>
                          <a:latin typeface="+mj-lt"/>
                        </a:rPr>
                        <a:t>$3,750</a:t>
                      </a:r>
                    </a:p>
                  </a:txBody>
                  <a:tcPr marL="19050" marR="19050" marT="12700" marB="12700" anchor="ctr"/>
                </a:tc>
                <a:tc>
                  <a:txBody>
                    <a:bodyPr/>
                    <a:lstStyle/>
                    <a:p>
                      <a:pPr algn="r" rtl="0" fontAlgn="b"/>
                      <a:r>
                        <a:rPr lang="en-US" sz="2000" b="1" dirty="0">
                          <a:solidFill>
                            <a:schemeClr val="accent1"/>
                          </a:solidFill>
                          <a:effectLst/>
                          <a:latin typeface="+mj-lt"/>
                        </a:rPr>
                        <a:t>4x</a:t>
                      </a:r>
                    </a:p>
                  </a:txBody>
                  <a:tcPr marL="19050" marR="19050" marT="12700" marB="12700" anchor="ctr"/>
                </a:tc>
                <a:tc>
                  <a:txBody>
                    <a:bodyPr/>
                    <a:lstStyle/>
                    <a:p>
                      <a:pPr algn="r" rtl="0" fontAlgn="b"/>
                      <a:r>
                        <a:rPr lang="en-US" sz="2000" b="1" dirty="0">
                          <a:solidFill>
                            <a:schemeClr val="accent1"/>
                          </a:solidFill>
                          <a:effectLst/>
                          <a:latin typeface="+mj-lt"/>
                        </a:rPr>
                        <a:t>5.5x</a:t>
                      </a:r>
                    </a:p>
                  </a:txBody>
                  <a:tcPr marL="19050" marR="19050" marT="12700" marB="12700" anchor="ctr"/>
                </a:tc>
                <a:extLst>
                  <a:ext uri="{0D108BD9-81ED-4DB2-BD59-A6C34878D82A}">
                    <a16:rowId xmlns:a16="http://schemas.microsoft.com/office/drawing/2014/main" val="1498157863"/>
                  </a:ext>
                </a:extLst>
              </a:tr>
            </a:tbl>
          </a:graphicData>
        </a:graphic>
      </p:graphicFrame>
      <p:sp>
        <p:nvSpPr>
          <p:cNvPr id="3" name="TextBox 2">
            <a:extLst>
              <a:ext uri="{FF2B5EF4-FFF2-40B4-BE49-F238E27FC236}">
                <a16:creationId xmlns:a16="http://schemas.microsoft.com/office/drawing/2014/main" id="{B36DF428-7155-6904-301B-DCE37797DBA0}"/>
              </a:ext>
            </a:extLst>
          </p:cNvPr>
          <p:cNvSpPr txBox="1"/>
          <p:nvPr/>
        </p:nvSpPr>
        <p:spPr>
          <a:xfrm>
            <a:off x="838199" y="365125"/>
            <a:ext cx="4662715" cy="461665"/>
          </a:xfrm>
          <a:prstGeom prst="rect">
            <a:avLst/>
          </a:prstGeom>
          <a:solidFill>
            <a:schemeClr val="tx1"/>
          </a:solidFill>
        </p:spPr>
        <p:txBody>
          <a:bodyPr wrap="square">
            <a:spAutoFit/>
          </a:bodyPr>
          <a:lstStyle/>
          <a:p>
            <a:r>
              <a:rPr lang="en-US" sz="2400" i="0" dirty="0">
                <a:solidFill>
                  <a:schemeClr val="bg2"/>
                </a:solidFill>
                <a:effectLst/>
                <a:latin typeface="Arial" panose="020B0604020202020204" pitchFamily="34" charset="0"/>
              </a:rPr>
              <a:t>Stealth Series-B Biotech Startup</a:t>
            </a:r>
            <a:endParaRPr lang="en-US" sz="2400" dirty="0">
              <a:solidFill>
                <a:schemeClr val="bg2"/>
              </a:solidFill>
            </a:endParaRPr>
          </a:p>
        </p:txBody>
      </p:sp>
      <p:grpSp>
        <p:nvGrpSpPr>
          <p:cNvPr id="21" name="Group 20">
            <a:extLst>
              <a:ext uri="{FF2B5EF4-FFF2-40B4-BE49-F238E27FC236}">
                <a16:creationId xmlns:a16="http://schemas.microsoft.com/office/drawing/2014/main" id="{CAB43168-2BE2-15A8-4DFF-B3ADCEDBCC69}"/>
              </a:ext>
            </a:extLst>
          </p:cNvPr>
          <p:cNvGrpSpPr/>
          <p:nvPr/>
        </p:nvGrpSpPr>
        <p:grpSpPr>
          <a:xfrm>
            <a:off x="935695" y="2163955"/>
            <a:ext cx="10320611" cy="1631216"/>
            <a:chOff x="494063" y="2070663"/>
            <a:chExt cx="10320611" cy="1631216"/>
          </a:xfrm>
        </p:grpSpPr>
        <p:sp>
          <p:nvSpPr>
            <p:cNvPr id="22" name="TextBox 21">
              <a:extLst>
                <a:ext uri="{FF2B5EF4-FFF2-40B4-BE49-F238E27FC236}">
                  <a16:creationId xmlns:a16="http://schemas.microsoft.com/office/drawing/2014/main" id="{0413B061-CB5E-3F74-87AA-5138945C66BD}"/>
                </a:ext>
              </a:extLst>
            </p:cNvPr>
            <p:cNvSpPr txBox="1"/>
            <p:nvPr/>
          </p:nvSpPr>
          <p:spPr>
            <a:xfrm>
              <a:off x="494063" y="2070663"/>
              <a:ext cx="2350737" cy="8925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n-ea"/>
                  <a:cs typeface="+mn-cs"/>
                </a:rPr>
                <a:t>Optimal</a:t>
              </a:r>
              <a:endParaRPr kumimoji="0" lang="en-US" sz="3600" b="1" i="0" u="none" strike="noStrike" kern="1200" cap="none" spc="0" normalizeH="0" baseline="0" noProof="0" dirty="0">
                <a:ln>
                  <a:noFill/>
                </a:ln>
                <a:solidFill>
                  <a:schemeClr val="bg1"/>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j-lt"/>
                  <a:ea typeface="+mn-ea"/>
                  <a:cs typeface="+mn-cs"/>
                </a:rPr>
                <a:t>HPC strategy</a:t>
              </a:r>
            </a:p>
          </p:txBody>
        </p:sp>
        <p:sp>
          <p:nvSpPr>
            <p:cNvPr id="23" name="TextBox 22">
              <a:extLst>
                <a:ext uri="{FF2B5EF4-FFF2-40B4-BE49-F238E27FC236}">
                  <a16:creationId xmlns:a16="http://schemas.microsoft.com/office/drawing/2014/main" id="{5F46DCE0-2405-BD98-8824-0C6DD905C52D}"/>
                </a:ext>
              </a:extLst>
            </p:cNvPr>
            <p:cNvSpPr txBox="1"/>
            <p:nvPr/>
          </p:nvSpPr>
          <p:spPr>
            <a:xfrm>
              <a:off x="5047274" y="2070663"/>
              <a:ext cx="2350737" cy="1200329"/>
            </a:xfrm>
            <a:prstGeom prst="rect">
              <a:avLst/>
            </a:prstGeom>
            <a:noFill/>
          </p:spPr>
          <p:txBody>
            <a:bodyPr wrap="square">
              <a:spAutoFit/>
            </a:bodyPr>
            <a:lstStyle/>
            <a:p>
              <a:pPr algn="ctr"/>
              <a:r>
                <a:rPr lang="en-US" sz="3200" b="1" dirty="0">
                  <a:solidFill>
                    <a:schemeClr val="bg1"/>
                  </a:solidFill>
                  <a:latin typeface="+mj-lt"/>
                </a:rPr>
                <a:t>Spot</a:t>
              </a:r>
              <a:endParaRPr lang="en-US" sz="3600" b="1" spc="0" dirty="0">
                <a:solidFill>
                  <a:schemeClr val="bg1"/>
                </a:solidFill>
                <a:latin typeface="+mj-lt"/>
              </a:endParaRPr>
            </a:p>
            <a:p>
              <a:pPr algn="ctr"/>
              <a:r>
                <a:rPr lang="en-US" sz="2000" dirty="0">
                  <a:solidFill>
                    <a:schemeClr val="bg1">
                      <a:lumMod val="50000"/>
                    </a:schemeClr>
                  </a:solidFill>
                  <a:latin typeface="+mj-lt"/>
                </a:rPr>
                <a:t>instance auto-leveraged</a:t>
              </a:r>
            </a:p>
          </p:txBody>
        </p:sp>
        <p:cxnSp>
          <p:nvCxnSpPr>
            <p:cNvPr id="24" name="Straight Arrow Connector 23">
              <a:extLst>
                <a:ext uri="{FF2B5EF4-FFF2-40B4-BE49-F238E27FC236}">
                  <a16:creationId xmlns:a16="http://schemas.microsoft.com/office/drawing/2014/main" id="{3E780309-1906-BC1A-C70E-29757EB2FB12}"/>
                </a:ext>
              </a:extLst>
            </p:cNvPr>
            <p:cNvCxnSpPr>
              <a:cxnSpLocks/>
            </p:cNvCxnSpPr>
            <p:nvPr/>
          </p:nvCxnSpPr>
          <p:spPr>
            <a:xfrm>
              <a:off x="2609533" y="2432137"/>
              <a:ext cx="39434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2F7221-311F-AF29-5D8D-06D6472CA3B7}"/>
                </a:ext>
              </a:extLst>
            </p:cNvPr>
            <p:cNvCxnSpPr>
              <a:cxnSpLocks/>
            </p:cNvCxnSpPr>
            <p:nvPr/>
          </p:nvCxnSpPr>
          <p:spPr>
            <a:xfrm>
              <a:off x="5047274" y="2432137"/>
              <a:ext cx="44271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E3B8CC-FFA5-70B9-36E5-F2E8B3C7BC28}"/>
                </a:ext>
              </a:extLst>
            </p:cNvPr>
            <p:cNvSpPr txBox="1"/>
            <p:nvPr/>
          </p:nvSpPr>
          <p:spPr>
            <a:xfrm>
              <a:off x="2808567" y="2070663"/>
              <a:ext cx="2460066"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bg1"/>
                  </a:solidFill>
                  <a:effectLst/>
                  <a:uLnTx/>
                  <a:uFillTx/>
                  <a:latin typeface="+mj-lt"/>
                  <a:ea typeface="+mn-ea"/>
                  <a:cs typeface="+mn-cs"/>
                </a:rPr>
                <a:t>Massive</a:t>
              </a:r>
              <a:endParaRPr kumimoji="0" lang="en-US" sz="3600" b="1" i="0" u="none" strike="noStrike" kern="1200" cap="none" spc="0" normalizeH="0" baseline="0" noProof="0" dirty="0">
                <a:ln>
                  <a:noFill/>
                </a:ln>
                <a:solidFill>
                  <a:schemeClr val="bg1"/>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j-lt"/>
                  <a:ea typeface="+mn-ea"/>
                  <a:cs typeface="+mn-cs"/>
                </a:rPr>
                <a:t>task-level parallelism</a:t>
              </a:r>
            </a:p>
          </p:txBody>
        </p:sp>
        <p:sp>
          <p:nvSpPr>
            <p:cNvPr id="30" name="TextBox 29">
              <a:extLst>
                <a:ext uri="{FF2B5EF4-FFF2-40B4-BE49-F238E27FC236}">
                  <a16:creationId xmlns:a16="http://schemas.microsoft.com/office/drawing/2014/main" id="{01909F9E-DEA1-3C42-B480-2970C1F20824}"/>
                </a:ext>
              </a:extLst>
            </p:cNvPr>
            <p:cNvSpPr txBox="1"/>
            <p:nvPr/>
          </p:nvSpPr>
          <p:spPr>
            <a:xfrm>
              <a:off x="9189005" y="2070663"/>
              <a:ext cx="1625669" cy="1323439"/>
            </a:xfrm>
            <a:prstGeom prst="rect">
              <a:avLst/>
            </a:prstGeom>
            <a:noFill/>
          </p:spPr>
          <p:txBody>
            <a:bodyPr wrap="square">
              <a:spAutoFit/>
            </a:bodyPr>
            <a:lstStyle/>
            <a:p>
              <a:pPr algn="ctr"/>
              <a:r>
                <a:rPr lang="en-US" sz="4000" b="1" spc="0" dirty="0">
                  <a:solidFill>
                    <a:schemeClr val="accent1"/>
                  </a:solidFill>
                  <a:latin typeface="+mj-lt"/>
                </a:rPr>
                <a:t>5.5x</a:t>
              </a:r>
            </a:p>
            <a:p>
              <a:pPr algn="ctr"/>
              <a:r>
                <a:rPr lang="en-US" sz="2000" dirty="0">
                  <a:latin typeface="+mj-lt"/>
                </a:rPr>
                <a:t>lower</a:t>
              </a:r>
            </a:p>
            <a:p>
              <a:pPr algn="ctr"/>
              <a:r>
                <a:rPr lang="en-US" sz="2000" dirty="0">
                  <a:latin typeface="+mj-lt"/>
                </a:rPr>
                <a:t>cloud cost</a:t>
              </a:r>
              <a:endParaRPr lang="en-US" sz="2400" b="1" spc="0" dirty="0">
                <a:latin typeface="+mj-lt"/>
              </a:endParaRPr>
            </a:p>
          </p:txBody>
        </p:sp>
        <p:sp>
          <p:nvSpPr>
            <p:cNvPr id="31" name="TextBox 30">
              <a:extLst>
                <a:ext uri="{FF2B5EF4-FFF2-40B4-BE49-F238E27FC236}">
                  <a16:creationId xmlns:a16="http://schemas.microsoft.com/office/drawing/2014/main" id="{6F829B32-36DE-0DBE-98F4-3E15915EE5FA}"/>
                </a:ext>
              </a:extLst>
            </p:cNvPr>
            <p:cNvSpPr txBox="1"/>
            <p:nvPr/>
          </p:nvSpPr>
          <p:spPr>
            <a:xfrm>
              <a:off x="7280986" y="2070663"/>
              <a:ext cx="1837496" cy="1631216"/>
            </a:xfrm>
            <a:prstGeom prst="rect">
              <a:avLst/>
            </a:prstGeom>
            <a:noFill/>
          </p:spPr>
          <p:txBody>
            <a:bodyPr wrap="square">
              <a:spAutoFit/>
            </a:bodyPr>
            <a:lstStyle/>
            <a:p>
              <a:pPr algn="ctr"/>
              <a:r>
                <a:rPr lang="en-US" sz="4000" b="1" spc="0" dirty="0">
                  <a:solidFill>
                    <a:schemeClr val="accent1"/>
                  </a:solidFill>
                  <a:latin typeface="+mj-lt"/>
                </a:rPr>
                <a:t>4x</a:t>
              </a:r>
            </a:p>
            <a:p>
              <a:pPr algn="ctr"/>
              <a:r>
                <a:rPr lang="en-US" sz="2000" dirty="0">
                  <a:latin typeface="+mj-lt"/>
                </a:rPr>
                <a:t>faster </a:t>
              </a:r>
              <a:br>
                <a:rPr lang="en-US" sz="2000" dirty="0">
                  <a:latin typeface="+mj-lt"/>
                </a:rPr>
              </a:br>
              <a:r>
                <a:rPr lang="en-US" sz="2000" dirty="0">
                  <a:latin typeface="+mj-lt"/>
                </a:rPr>
                <a:t>DMTA cycles</a:t>
              </a:r>
            </a:p>
            <a:p>
              <a:pPr algn="ctr"/>
              <a:r>
                <a:rPr lang="en-US" sz="2000" b="1" spc="0" dirty="0">
                  <a:latin typeface="+mj-lt"/>
                </a:rPr>
                <a:t> </a:t>
              </a:r>
            </a:p>
          </p:txBody>
        </p:sp>
        <p:cxnSp>
          <p:nvCxnSpPr>
            <p:cNvPr id="34" name="Straight Arrow Connector 33">
              <a:extLst>
                <a:ext uri="{FF2B5EF4-FFF2-40B4-BE49-F238E27FC236}">
                  <a16:creationId xmlns:a16="http://schemas.microsoft.com/office/drawing/2014/main" id="{3EED3702-705B-36EB-77B1-A8F7516D8258}"/>
                </a:ext>
              </a:extLst>
            </p:cNvPr>
            <p:cNvCxnSpPr>
              <a:cxnSpLocks/>
            </p:cNvCxnSpPr>
            <p:nvPr/>
          </p:nvCxnSpPr>
          <p:spPr>
            <a:xfrm>
              <a:off x="7087239" y="2432137"/>
              <a:ext cx="44271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E8772B-2EE9-AC71-88ED-CC933A00B944}"/>
                </a:ext>
              </a:extLst>
            </p:cNvPr>
            <p:cNvCxnSpPr>
              <a:cxnSpLocks/>
            </p:cNvCxnSpPr>
            <p:nvPr/>
          </p:nvCxnSpPr>
          <p:spPr>
            <a:xfrm>
              <a:off x="8761909" y="2432137"/>
              <a:ext cx="442718"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0" name="Footer Placeholder 39">
            <a:extLst>
              <a:ext uri="{FF2B5EF4-FFF2-40B4-BE49-F238E27FC236}">
                <a16:creationId xmlns:a16="http://schemas.microsoft.com/office/drawing/2014/main" id="{446C7980-835A-7EBB-D345-5BD2347F325C}"/>
              </a:ext>
            </a:extLst>
          </p:cNvPr>
          <p:cNvSpPr>
            <a:spLocks noGrp="1"/>
          </p:cNvSpPr>
          <p:nvPr>
            <p:ph type="ftr" sz="quarter" idx="11"/>
          </p:nvPr>
        </p:nvSpPr>
        <p:spPr/>
        <p:txBody>
          <a:bodyPr/>
          <a:lstStyle/>
          <a:p>
            <a:r>
              <a:rPr lang="en-US"/>
              <a:t>Copyright © by Fovus Corporation. | www.fovus.co</a:t>
            </a:r>
          </a:p>
        </p:txBody>
      </p:sp>
    </p:spTree>
    <p:extLst>
      <p:ext uri="{BB962C8B-B14F-4D97-AF65-F5344CB8AC3E}">
        <p14:creationId xmlns:p14="http://schemas.microsoft.com/office/powerpoint/2010/main" val="3859762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4D7A-A0B8-8228-6557-091BD3882379}"/>
              </a:ext>
            </a:extLst>
          </p:cNvPr>
          <p:cNvSpPr>
            <a:spLocks noGrp="1"/>
          </p:cNvSpPr>
          <p:nvPr>
            <p:ph type="title"/>
          </p:nvPr>
        </p:nvSpPr>
        <p:spPr/>
        <p:txBody>
          <a:bodyPr/>
          <a:lstStyle/>
          <a:p>
            <a:r>
              <a:rPr lang="en-US" dirty="0"/>
              <a:t>GPU-accelerated GROMACS on Fovus</a:t>
            </a:r>
            <a:br>
              <a:rPr lang="en-US" dirty="0"/>
            </a:br>
            <a:r>
              <a:rPr lang="en-US" sz="2800" b="0" dirty="0">
                <a:solidFill>
                  <a:schemeClr val="bg2">
                    <a:lumMod val="50000"/>
                    <a:lumOff val="50000"/>
                  </a:schemeClr>
                </a:solidFill>
              </a:rPr>
              <a:t>Starting at </a:t>
            </a:r>
            <a:r>
              <a:rPr lang="el-GR" sz="2800" dirty="0">
                <a:solidFill>
                  <a:srgbClr val="10A581"/>
                </a:solidFill>
              </a:rPr>
              <a:t>$29/μ</a:t>
            </a:r>
            <a:r>
              <a:rPr lang="en-US" sz="2800" dirty="0">
                <a:solidFill>
                  <a:srgbClr val="10A581"/>
                </a:solidFill>
              </a:rPr>
              <a:t>s</a:t>
            </a:r>
            <a:r>
              <a:rPr lang="en-US" sz="2800" b="0" dirty="0">
                <a:solidFill>
                  <a:schemeClr val="bg2">
                    <a:lumMod val="50000"/>
                    <a:lumOff val="50000"/>
                  </a:schemeClr>
                </a:solidFill>
              </a:rPr>
              <a:t>, as fast as </a:t>
            </a:r>
            <a:r>
              <a:rPr lang="en-US" sz="2800" dirty="0">
                <a:solidFill>
                  <a:srgbClr val="10A581"/>
                </a:solidFill>
              </a:rPr>
              <a:t>1139 ns/day</a:t>
            </a:r>
          </a:p>
        </p:txBody>
      </p:sp>
      <p:graphicFrame>
        <p:nvGraphicFramePr>
          <p:cNvPr id="5" name="Content Placeholder 4">
            <a:extLst>
              <a:ext uri="{FF2B5EF4-FFF2-40B4-BE49-F238E27FC236}">
                <a16:creationId xmlns:a16="http://schemas.microsoft.com/office/drawing/2014/main" id="{346A2B85-A284-E0CD-8C75-21912E20B456}"/>
              </a:ext>
            </a:extLst>
          </p:cNvPr>
          <p:cNvGraphicFramePr>
            <a:graphicFrameLocks noGrp="1"/>
          </p:cNvGraphicFramePr>
          <p:nvPr>
            <p:ph idx="1"/>
            <p:extLst>
              <p:ext uri="{D42A27DB-BD31-4B8C-83A1-F6EECF244321}">
                <p14:modId xmlns:p14="http://schemas.microsoft.com/office/powerpoint/2010/main" val="590119796"/>
              </p:ext>
            </p:extLst>
          </p:nvPr>
        </p:nvGraphicFramePr>
        <p:xfrm>
          <a:off x="660400" y="2091236"/>
          <a:ext cx="10871200" cy="3520440"/>
        </p:xfrm>
        <a:graphic>
          <a:graphicData uri="http://schemas.openxmlformats.org/drawingml/2006/table">
            <a:tbl>
              <a:tblPr firstRow="1" bandRow="1">
                <a:tableStyleId>{F2DE63D5-997A-4646-A377-4702673A728D}</a:tableStyleId>
              </a:tblPr>
              <a:tblGrid>
                <a:gridCol w="3447142">
                  <a:extLst>
                    <a:ext uri="{9D8B030D-6E8A-4147-A177-3AD203B41FA5}">
                      <a16:colId xmlns:a16="http://schemas.microsoft.com/office/drawing/2014/main" val="680358439"/>
                    </a:ext>
                  </a:extLst>
                </a:gridCol>
                <a:gridCol w="2402115">
                  <a:extLst>
                    <a:ext uri="{9D8B030D-6E8A-4147-A177-3AD203B41FA5}">
                      <a16:colId xmlns:a16="http://schemas.microsoft.com/office/drawing/2014/main" val="3990861750"/>
                    </a:ext>
                  </a:extLst>
                </a:gridCol>
                <a:gridCol w="1574800">
                  <a:extLst>
                    <a:ext uri="{9D8B030D-6E8A-4147-A177-3AD203B41FA5}">
                      <a16:colId xmlns:a16="http://schemas.microsoft.com/office/drawing/2014/main" val="1058901762"/>
                    </a:ext>
                  </a:extLst>
                </a:gridCol>
                <a:gridCol w="2085703">
                  <a:extLst>
                    <a:ext uri="{9D8B030D-6E8A-4147-A177-3AD203B41FA5}">
                      <a16:colId xmlns:a16="http://schemas.microsoft.com/office/drawing/2014/main" val="3689989300"/>
                    </a:ext>
                  </a:extLst>
                </a:gridCol>
                <a:gridCol w="1361440">
                  <a:extLst>
                    <a:ext uri="{9D8B030D-6E8A-4147-A177-3AD203B41FA5}">
                      <a16:colId xmlns:a16="http://schemas.microsoft.com/office/drawing/2014/main" val="1198232839"/>
                    </a:ext>
                  </a:extLst>
                </a:gridCol>
              </a:tblGrid>
              <a:tr h="370840">
                <a:tc>
                  <a:txBody>
                    <a:bodyPr/>
                    <a:lstStyle/>
                    <a:p>
                      <a:r>
                        <a:rPr lang="en-US" sz="2100" dirty="0">
                          <a:latin typeface="+mn-lt"/>
                        </a:rPr>
                        <a:t>System</a:t>
                      </a:r>
                    </a:p>
                  </a:txBody>
                  <a:tcPr/>
                </a:tc>
                <a:tc>
                  <a:txBody>
                    <a:bodyPr/>
                    <a:lstStyle/>
                    <a:p>
                      <a:r>
                        <a:rPr lang="en-US" sz="2100" dirty="0">
                          <a:latin typeface="+mn-lt"/>
                        </a:rPr>
                        <a:t>Atoms</a:t>
                      </a:r>
                    </a:p>
                  </a:txBody>
                  <a:tcPr/>
                </a:tc>
                <a:tc>
                  <a:txBody>
                    <a:bodyPr/>
                    <a:lstStyle/>
                    <a:p>
                      <a:pPr algn="l"/>
                      <a:r>
                        <a:rPr lang="en-US" sz="2100" dirty="0">
                          <a:effectLst/>
                          <a:latin typeface="+mn-lt"/>
                        </a:rPr>
                        <a:t>ns/day</a:t>
                      </a:r>
                    </a:p>
                  </a:txBody>
                  <a:tcPr anchor="ctr"/>
                </a:tc>
                <a:tc>
                  <a:txBody>
                    <a:bodyPr/>
                    <a:lstStyle/>
                    <a:p>
                      <a:pPr algn="l"/>
                      <a:r>
                        <a:rPr lang="en-US" sz="2100" dirty="0">
                          <a:effectLst/>
                          <a:latin typeface="+mn-lt"/>
                        </a:rPr>
                        <a:t>$/µs</a:t>
                      </a:r>
                    </a:p>
                  </a:txBody>
                  <a:tcPr anchor="ctr"/>
                </a:tc>
                <a:tc>
                  <a:txBody>
                    <a:bodyPr/>
                    <a:lstStyle/>
                    <a:p>
                      <a:pPr algn="l"/>
                      <a:r>
                        <a:rPr lang="en-US" sz="2100" dirty="0">
                          <a:effectLst/>
                          <a:latin typeface="+mn-lt"/>
                        </a:rPr>
                        <a:t>ns/$</a:t>
                      </a:r>
                    </a:p>
                  </a:txBody>
                  <a:tcPr anchor="ctr"/>
                </a:tc>
                <a:extLst>
                  <a:ext uri="{0D108BD9-81ED-4DB2-BD59-A6C34878D82A}">
                    <a16:rowId xmlns:a16="http://schemas.microsoft.com/office/drawing/2014/main" val="339139238"/>
                  </a:ext>
                </a:extLst>
              </a:tr>
              <a:tr h="370840">
                <a:tc>
                  <a:txBody>
                    <a:bodyPr/>
                    <a:lstStyle/>
                    <a:p>
                      <a:pPr algn="l"/>
                      <a:r>
                        <a:rPr lang="en-US" sz="2100" b="0" dirty="0">
                          <a:solidFill>
                            <a:schemeClr val="bg2">
                              <a:lumMod val="50000"/>
                              <a:lumOff val="50000"/>
                            </a:schemeClr>
                          </a:solidFill>
                          <a:latin typeface="+mj-lt"/>
                        </a:rPr>
                        <a:t>R-143a in hexane</a:t>
                      </a:r>
                    </a:p>
                  </a:txBody>
                  <a:tcPr anchor="ctr"/>
                </a:tc>
                <a:tc>
                  <a:txBody>
                    <a:bodyPr/>
                    <a:lstStyle/>
                    <a:p>
                      <a:pPr algn="l"/>
                      <a:r>
                        <a:rPr lang="en-US" sz="2100" b="0" i="0" kern="1200" dirty="0">
                          <a:solidFill>
                            <a:schemeClr val="bg2">
                              <a:lumMod val="50000"/>
                              <a:lumOff val="50000"/>
                            </a:schemeClr>
                          </a:solidFill>
                          <a:effectLst/>
                          <a:latin typeface="+mj-lt"/>
                          <a:ea typeface="+mn-ea"/>
                          <a:cs typeface="+mn-cs"/>
                        </a:rPr>
                        <a:t>20,248 (small)</a:t>
                      </a:r>
                      <a:endParaRPr lang="en-US" sz="2100" b="0" dirty="0">
                        <a:solidFill>
                          <a:schemeClr val="bg2">
                            <a:lumMod val="50000"/>
                            <a:lumOff val="50000"/>
                          </a:schemeClr>
                        </a:solidFill>
                        <a:latin typeface="+mj-lt"/>
                      </a:endParaRPr>
                    </a:p>
                  </a:txBody>
                  <a:tcPr anchor="ctr"/>
                </a:tc>
                <a:tc>
                  <a:txBody>
                    <a:bodyPr/>
                    <a:lstStyle/>
                    <a:p>
                      <a:pPr algn="l"/>
                      <a:r>
                        <a:rPr lang="en-US" sz="2100" b="0" dirty="0">
                          <a:effectLst/>
                          <a:latin typeface="+mj-lt"/>
                        </a:rPr>
                        <a:t>83 – 374</a:t>
                      </a:r>
                    </a:p>
                  </a:txBody>
                  <a:tcPr anchor="ctr"/>
                </a:tc>
                <a:tc>
                  <a:txBody>
                    <a:bodyPr/>
                    <a:lstStyle/>
                    <a:p>
                      <a:pPr algn="l"/>
                      <a:r>
                        <a:rPr lang="en-US" sz="2100" b="0" dirty="0">
                          <a:effectLst/>
                          <a:latin typeface="+mj-lt"/>
                        </a:rPr>
                        <a:t>$73 - $336</a:t>
                      </a:r>
                    </a:p>
                  </a:txBody>
                  <a:tcPr anchor="ctr"/>
                </a:tc>
                <a:tc>
                  <a:txBody>
                    <a:bodyPr/>
                    <a:lstStyle/>
                    <a:p>
                      <a:pPr algn="l"/>
                      <a:r>
                        <a:rPr lang="en-US" sz="2100" b="0" dirty="0">
                          <a:effectLst/>
                          <a:latin typeface="+mj-lt"/>
                        </a:rPr>
                        <a:t>3 - 13.6</a:t>
                      </a:r>
                    </a:p>
                  </a:txBody>
                  <a:tcPr anchor="ctr"/>
                </a:tc>
                <a:extLst>
                  <a:ext uri="{0D108BD9-81ED-4DB2-BD59-A6C34878D82A}">
                    <a16:rowId xmlns:a16="http://schemas.microsoft.com/office/drawing/2014/main" val="207012736"/>
                  </a:ext>
                </a:extLst>
              </a:tr>
              <a:tr h="370840">
                <a:tc>
                  <a:txBody>
                    <a:bodyPr/>
                    <a:lstStyle/>
                    <a:p>
                      <a:pPr algn="l"/>
                      <a:r>
                        <a:rPr lang="en-US" sz="2100" b="0" dirty="0">
                          <a:solidFill>
                            <a:schemeClr val="bg2">
                              <a:lumMod val="50000"/>
                              <a:lumOff val="50000"/>
                            </a:schemeClr>
                          </a:solidFill>
                          <a:latin typeface="+mj-lt"/>
                        </a:rPr>
                        <a:t>RNA piece with explicit water</a:t>
                      </a:r>
                    </a:p>
                  </a:txBody>
                  <a:tcPr anchor="ctr"/>
                </a:tc>
                <a:tc>
                  <a:txBody>
                    <a:bodyPr/>
                    <a:lstStyle/>
                    <a:p>
                      <a:pPr algn="l"/>
                      <a:r>
                        <a:rPr lang="en-US" sz="2100" b="0" dirty="0">
                          <a:solidFill>
                            <a:schemeClr val="bg2">
                              <a:lumMod val="50000"/>
                              <a:lumOff val="50000"/>
                            </a:schemeClr>
                          </a:solidFill>
                          <a:latin typeface="+mj-lt"/>
                        </a:rPr>
                        <a:t>31,889 (small)</a:t>
                      </a:r>
                    </a:p>
                  </a:txBody>
                  <a:tcPr anchor="ctr"/>
                </a:tc>
                <a:tc>
                  <a:txBody>
                    <a:bodyPr/>
                    <a:lstStyle/>
                    <a:p>
                      <a:pPr algn="l"/>
                      <a:r>
                        <a:rPr lang="en-US" sz="2100" b="0" dirty="0">
                          <a:effectLst/>
                          <a:latin typeface="+mj-lt"/>
                        </a:rPr>
                        <a:t>219 – 1139</a:t>
                      </a:r>
                    </a:p>
                  </a:txBody>
                  <a:tcPr anchor="ctr"/>
                </a:tc>
                <a:tc>
                  <a:txBody>
                    <a:bodyPr/>
                    <a:lstStyle/>
                    <a:p>
                      <a:pPr algn="l"/>
                      <a:r>
                        <a:rPr lang="en-US" sz="2100" b="0" dirty="0">
                          <a:effectLst/>
                          <a:latin typeface="+mj-lt"/>
                        </a:rPr>
                        <a:t>$29 - $102</a:t>
                      </a:r>
                    </a:p>
                  </a:txBody>
                  <a:tcPr anchor="ctr"/>
                </a:tc>
                <a:tc>
                  <a:txBody>
                    <a:bodyPr/>
                    <a:lstStyle/>
                    <a:p>
                      <a:pPr algn="l"/>
                      <a:r>
                        <a:rPr lang="en-US" sz="2100" b="0" dirty="0">
                          <a:effectLst/>
                          <a:latin typeface="+mj-lt"/>
                        </a:rPr>
                        <a:t>9.8 - 34.9</a:t>
                      </a:r>
                    </a:p>
                  </a:txBody>
                  <a:tcPr anchor="ctr"/>
                </a:tc>
                <a:extLst>
                  <a:ext uri="{0D108BD9-81ED-4DB2-BD59-A6C34878D82A}">
                    <a16:rowId xmlns:a16="http://schemas.microsoft.com/office/drawing/2014/main" val="3642856731"/>
                  </a:ext>
                </a:extLst>
              </a:tr>
              <a:tr h="370840">
                <a:tc>
                  <a:txBody>
                    <a:bodyPr/>
                    <a:lstStyle/>
                    <a:p>
                      <a:pPr algn="l"/>
                      <a:r>
                        <a:rPr lang="en-US" sz="2100" b="0" dirty="0">
                          <a:solidFill>
                            <a:schemeClr val="bg2">
                              <a:lumMod val="50000"/>
                              <a:lumOff val="50000"/>
                            </a:schemeClr>
                          </a:solidFill>
                          <a:latin typeface="+mj-lt"/>
                        </a:rPr>
                        <a:t>Protein inside a membrane</a:t>
                      </a:r>
                    </a:p>
                  </a:txBody>
                  <a:tcPr anchor="ctr"/>
                </a:tc>
                <a:tc>
                  <a:txBody>
                    <a:bodyPr/>
                    <a:lstStyle/>
                    <a:p>
                      <a:pPr algn="l"/>
                      <a:r>
                        <a:rPr lang="en-US" sz="2100" b="0" i="0" kern="1200" dirty="0">
                          <a:solidFill>
                            <a:schemeClr val="bg2">
                              <a:lumMod val="50000"/>
                              <a:lumOff val="50000"/>
                            </a:schemeClr>
                          </a:solidFill>
                          <a:effectLst/>
                          <a:latin typeface="+mj-lt"/>
                          <a:ea typeface="+mn-ea"/>
                          <a:cs typeface="+mn-cs"/>
                        </a:rPr>
                        <a:t>80,289 (medium)</a:t>
                      </a:r>
                      <a:endParaRPr lang="en-US" sz="2100" b="0" dirty="0">
                        <a:solidFill>
                          <a:schemeClr val="bg2">
                            <a:lumMod val="50000"/>
                            <a:lumOff val="50000"/>
                          </a:schemeClr>
                        </a:solidFill>
                        <a:latin typeface="+mj-lt"/>
                      </a:endParaRPr>
                    </a:p>
                  </a:txBody>
                  <a:tcPr anchor="ctr"/>
                </a:tc>
                <a:tc>
                  <a:txBody>
                    <a:bodyPr/>
                    <a:lstStyle/>
                    <a:p>
                      <a:pPr algn="l"/>
                      <a:r>
                        <a:rPr lang="en-US" sz="2100" b="0" dirty="0">
                          <a:effectLst/>
                          <a:latin typeface="+mj-lt"/>
                        </a:rPr>
                        <a:t>75 – 428</a:t>
                      </a:r>
                    </a:p>
                  </a:txBody>
                  <a:tcPr anchor="ctr"/>
                </a:tc>
                <a:tc>
                  <a:txBody>
                    <a:bodyPr/>
                    <a:lstStyle/>
                    <a:p>
                      <a:pPr algn="l"/>
                      <a:r>
                        <a:rPr lang="en-US" sz="2100" b="0" dirty="0">
                          <a:effectLst/>
                          <a:latin typeface="+mj-lt"/>
                        </a:rPr>
                        <a:t>$81 - $284</a:t>
                      </a:r>
                    </a:p>
                  </a:txBody>
                  <a:tcPr anchor="ctr"/>
                </a:tc>
                <a:tc>
                  <a:txBody>
                    <a:bodyPr/>
                    <a:lstStyle/>
                    <a:p>
                      <a:pPr algn="l"/>
                      <a:r>
                        <a:rPr lang="en-US" sz="2100" b="0" dirty="0">
                          <a:effectLst/>
                          <a:latin typeface="+mj-lt"/>
                        </a:rPr>
                        <a:t>3.5 - 12.3</a:t>
                      </a:r>
                    </a:p>
                  </a:txBody>
                  <a:tcPr anchor="ctr"/>
                </a:tc>
                <a:extLst>
                  <a:ext uri="{0D108BD9-81ED-4DB2-BD59-A6C34878D82A}">
                    <a16:rowId xmlns:a16="http://schemas.microsoft.com/office/drawing/2014/main" val="633268346"/>
                  </a:ext>
                </a:extLst>
              </a:tr>
              <a:tr h="370840">
                <a:tc>
                  <a:txBody>
                    <a:bodyPr/>
                    <a:lstStyle/>
                    <a:p>
                      <a:pPr algn="l"/>
                      <a:r>
                        <a:rPr lang="en-US" sz="2100" b="0" dirty="0">
                          <a:solidFill>
                            <a:schemeClr val="bg2">
                              <a:lumMod val="50000"/>
                              <a:lumOff val="50000"/>
                            </a:schemeClr>
                          </a:solidFill>
                          <a:latin typeface="+mj-lt"/>
                        </a:rPr>
                        <a:t>Protein in explicit water</a:t>
                      </a:r>
                    </a:p>
                  </a:txBody>
                  <a:tcPr anchor="ctr"/>
                </a:tc>
                <a:tc>
                  <a:txBody>
                    <a:bodyPr/>
                    <a:lstStyle/>
                    <a:p>
                      <a:pPr algn="l"/>
                      <a:r>
                        <a:rPr lang="en-US" sz="2100" b="0" i="0" kern="1200" dirty="0">
                          <a:solidFill>
                            <a:schemeClr val="bg2">
                              <a:lumMod val="50000"/>
                              <a:lumOff val="50000"/>
                            </a:schemeClr>
                          </a:solidFill>
                          <a:effectLst/>
                          <a:latin typeface="+mj-lt"/>
                          <a:ea typeface="+mn-ea"/>
                          <a:cs typeface="+mn-cs"/>
                        </a:rPr>
                        <a:t>170,320 (medium)</a:t>
                      </a:r>
                      <a:endParaRPr lang="en-US" sz="2100" b="0" dirty="0">
                        <a:solidFill>
                          <a:schemeClr val="bg2">
                            <a:lumMod val="50000"/>
                            <a:lumOff val="50000"/>
                          </a:schemeClr>
                        </a:solidFill>
                        <a:latin typeface="+mj-lt"/>
                      </a:endParaRPr>
                    </a:p>
                  </a:txBody>
                  <a:tcPr anchor="ctr"/>
                </a:tc>
                <a:tc>
                  <a:txBody>
                    <a:bodyPr/>
                    <a:lstStyle/>
                    <a:p>
                      <a:pPr algn="l"/>
                      <a:r>
                        <a:rPr lang="en-US" sz="2100" b="0" dirty="0">
                          <a:effectLst/>
                          <a:latin typeface="+mj-lt"/>
                        </a:rPr>
                        <a:t>30 – 225</a:t>
                      </a:r>
                    </a:p>
                  </a:txBody>
                  <a:tcPr anchor="ctr"/>
                </a:tc>
                <a:tc>
                  <a:txBody>
                    <a:bodyPr/>
                    <a:lstStyle/>
                    <a:p>
                      <a:pPr algn="l"/>
                      <a:r>
                        <a:rPr lang="en-US" sz="2100" b="0" dirty="0">
                          <a:effectLst/>
                          <a:latin typeface="+mj-lt"/>
                        </a:rPr>
                        <a:t>$203 - $541</a:t>
                      </a:r>
                    </a:p>
                  </a:txBody>
                  <a:tcPr anchor="ctr"/>
                </a:tc>
                <a:tc>
                  <a:txBody>
                    <a:bodyPr/>
                    <a:lstStyle/>
                    <a:p>
                      <a:pPr algn="l"/>
                      <a:r>
                        <a:rPr lang="en-US" sz="2100" b="0" dirty="0">
                          <a:effectLst/>
                          <a:latin typeface="+mj-lt"/>
                        </a:rPr>
                        <a:t>1.8 - 4.9</a:t>
                      </a:r>
                    </a:p>
                  </a:txBody>
                  <a:tcPr anchor="ctr"/>
                </a:tc>
                <a:extLst>
                  <a:ext uri="{0D108BD9-81ED-4DB2-BD59-A6C34878D82A}">
                    <a16:rowId xmlns:a16="http://schemas.microsoft.com/office/drawing/2014/main" val="2304585082"/>
                  </a:ext>
                </a:extLst>
              </a:tr>
              <a:tr h="370840">
                <a:tc>
                  <a:txBody>
                    <a:bodyPr/>
                    <a:lstStyle/>
                    <a:p>
                      <a:pPr algn="l"/>
                      <a:r>
                        <a:rPr lang="en-US" sz="2100" b="0" dirty="0">
                          <a:solidFill>
                            <a:schemeClr val="bg2">
                              <a:lumMod val="50000"/>
                              <a:lumOff val="50000"/>
                            </a:schemeClr>
                          </a:solidFill>
                          <a:latin typeface="+mj-lt"/>
                        </a:rPr>
                        <a:t>EAG1 membrane protein embedded in a lipid bilayer</a:t>
                      </a:r>
                    </a:p>
                  </a:txBody>
                  <a:tcPr anchor="ctr"/>
                </a:tc>
                <a:tc>
                  <a:txBody>
                    <a:bodyPr/>
                    <a:lstStyle/>
                    <a:p>
                      <a:pPr algn="l"/>
                      <a:r>
                        <a:rPr lang="en-US" sz="2100" b="0" i="0" kern="1200" dirty="0">
                          <a:solidFill>
                            <a:schemeClr val="bg2">
                              <a:lumMod val="50000"/>
                              <a:lumOff val="50000"/>
                            </a:schemeClr>
                          </a:solidFill>
                          <a:effectLst/>
                          <a:latin typeface="+mj-lt"/>
                          <a:ea typeface="+mn-ea"/>
                          <a:cs typeface="+mn-cs"/>
                        </a:rPr>
                        <a:t>615,924 (large)</a:t>
                      </a:r>
                      <a:endParaRPr lang="en-US" sz="2100" b="0" dirty="0">
                        <a:solidFill>
                          <a:schemeClr val="bg2">
                            <a:lumMod val="50000"/>
                            <a:lumOff val="50000"/>
                          </a:schemeClr>
                        </a:solidFill>
                        <a:latin typeface="+mj-lt"/>
                      </a:endParaRPr>
                    </a:p>
                  </a:txBody>
                  <a:tcPr anchor="ctr"/>
                </a:tc>
                <a:tc>
                  <a:txBody>
                    <a:bodyPr/>
                    <a:lstStyle/>
                    <a:p>
                      <a:pPr algn="l"/>
                      <a:r>
                        <a:rPr lang="en-US" sz="2100" b="0" dirty="0">
                          <a:effectLst/>
                          <a:latin typeface="+mj-lt"/>
                        </a:rPr>
                        <a:t>8 – 65</a:t>
                      </a:r>
                    </a:p>
                  </a:txBody>
                  <a:tcPr anchor="ctr"/>
                </a:tc>
                <a:tc>
                  <a:txBody>
                    <a:bodyPr/>
                    <a:lstStyle/>
                    <a:p>
                      <a:pPr algn="l"/>
                      <a:r>
                        <a:rPr lang="en-US" sz="2100" b="0" dirty="0">
                          <a:effectLst/>
                          <a:latin typeface="+mj-lt"/>
                        </a:rPr>
                        <a:t>$755 - $1,870</a:t>
                      </a:r>
                    </a:p>
                  </a:txBody>
                  <a:tcPr anchor="ctr"/>
                </a:tc>
                <a:tc>
                  <a:txBody>
                    <a:bodyPr/>
                    <a:lstStyle/>
                    <a:p>
                      <a:pPr algn="l"/>
                      <a:r>
                        <a:rPr lang="en-US" sz="2100" b="0" dirty="0">
                          <a:effectLst/>
                          <a:latin typeface="+mj-lt"/>
                        </a:rPr>
                        <a:t>0.5 - 1.3</a:t>
                      </a:r>
                    </a:p>
                  </a:txBody>
                  <a:tcPr anchor="ctr"/>
                </a:tc>
                <a:extLst>
                  <a:ext uri="{0D108BD9-81ED-4DB2-BD59-A6C34878D82A}">
                    <a16:rowId xmlns:a16="http://schemas.microsoft.com/office/drawing/2014/main" val="900274110"/>
                  </a:ext>
                </a:extLst>
              </a:tr>
              <a:tr h="370840">
                <a:tc>
                  <a:txBody>
                    <a:bodyPr/>
                    <a:lstStyle/>
                    <a:p>
                      <a:pPr algn="l"/>
                      <a:r>
                        <a:rPr lang="en-US" sz="2100" b="0" dirty="0">
                          <a:solidFill>
                            <a:schemeClr val="bg2">
                              <a:lumMod val="50000"/>
                              <a:lumOff val="50000"/>
                            </a:schemeClr>
                          </a:solidFill>
                          <a:latin typeface="+mj-lt"/>
                        </a:rPr>
                        <a:t>STMV Virus Protein</a:t>
                      </a:r>
                    </a:p>
                  </a:txBody>
                  <a:tcPr anchor="ctr"/>
                </a:tc>
                <a:tc>
                  <a:txBody>
                    <a:bodyPr/>
                    <a:lstStyle/>
                    <a:p>
                      <a:pPr algn="l"/>
                      <a:r>
                        <a:rPr lang="en-US" sz="2100" b="0" i="0" kern="1200" dirty="0">
                          <a:solidFill>
                            <a:schemeClr val="bg2">
                              <a:lumMod val="50000"/>
                              <a:lumOff val="50000"/>
                            </a:schemeClr>
                          </a:solidFill>
                          <a:effectLst/>
                          <a:latin typeface="+mj-lt"/>
                          <a:ea typeface="+mn-ea"/>
                          <a:cs typeface="+mn-cs"/>
                        </a:rPr>
                        <a:t>1,066,628 (large)</a:t>
                      </a:r>
                      <a:endParaRPr lang="en-US" sz="2100" b="0" dirty="0">
                        <a:solidFill>
                          <a:schemeClr val="bg2">
                            <a:lumMod val="50000"/>
                            <a:lumOff val="50000"/>
                          </a:schemeClr>
                        </a:solidFill>
                        <a:latin typeface="+mj-lt"/>
                      </a:endParaRPr>
                    </a:p>
                  </a:txBody>
                  <a:tcPr anchor="ctr"/>
                </a:tc>
                <a:tc>
                  <a:txBody>
                    <a:bodyPr/>
                    <a:lstStyle/>
                    <a:p>
                      <a:pPr algn="l"/>
                      <a:r>
                        <a:rPr lang="en-US" sz="2100" b="0" dirty="0">
                          <a:effectLst/>
                          <a:latin typeface="+mj-lt"/>
                        </a:rPr>
                        <a:t>4.5 - 38</a:t>
                      </a:r>
                    </a:p>
                  </a:txBody>
                  <a:tcPr anchor="ctr"/>
                </a:tc>
                <a:tc>
                  <a:txBody>
                    <a:bodyPr/>
                    <a:lstStyle/>
                    <a:p>
                      <a:pPr algn="l"/>
                      <a:r>
                        <a:rPr lang="en-US" sz="2100" b="0" dirty="0">
                          <a:effectLst/>
                          <a:latin typeface="+mj-lt"/>
                        </a:rPr>
                        <a:t>$1,350 - $3,032</a:t>
                      </a:r>
                    </a:p>
                  </a:txBody>
                  <a:tcPr anchor="ctr"/>
                </a:tc>
                <a:tc>
                  <a:txBody>
                    <a:bodyPr/>
                    <a:lstStyle/>
                    <a:p>
                      <a:pPr algn="l"/>
                      <a:r>
                        <a:rPr lang="en-US" sz="2100" b="0" dirty="0">
                          <a:effectLst/>
                          <a:latin typeface="+mj-lt"/>
                        </a:rPr>
                        <a:t>0.3 - 0.7</a:t>
                      </a:r>
                    </a:p>
                  </a:txBody>
                  <a:tcPr anchor="ctr"/>
                </a:tc>
                <a:extLst>
                  <a:ext uri="{0D108BD9-81ED-4DB2-BD59-A6C34878D82A}">
                    <a16:rowId xmlns:a16="http://schemas.microsoft.com/office/drawing/2014/main" val="3576936220"/>
                  </a:ext>
                </a:extLst>
              </a:tr>
            </a:tbl>
          </a:graphicData>
        </a:graphic>
      </p:graphicFrame>
      <p:sp>
        <p:nvSpPr>
          <p:cNvPr id="4" name="Footer Placeholder 3">
            <a:extLst>
              <a:ext uri="{FF2B5EF4-FFF2-40B4-BE49-F238E27FC236}">
                <a16:creationId xmlns:a16="http://schemas.microsoft.com/office/drawing/2014/main" id="{BBAA5439-4EB4-A43D-2A2F-2ECAEB958367}"/>
              </a:ext>
            </a:extLst>
          </p:cNvPr>
          <p:cNvSpPr>
            <a:spLocks noGrp="1"/>
          </p:cNvSpPr>
          <p:nvPr>
            <p:ph type="ftr" sz="quarter" idx="11"/>
          </p:nvPr>
        </p:nvSpPr>
        <p:spPr/>
        <p:txBody>
          <a:bodyPr/>
          <a:lstStyle/>
          <a:p>
            <a:r>
              <a:rPr lang="en-US"/>
              <a:t>Copyright © by Fovus Corporation. | www.fovus.co</a:t>
            </a:r>
          </a:p>
        </p:txBody>
      </p:sp>
    </p:spTree>
    <p:extLst>
      <p:ext uri="{BB962C8B-B14F-4D97-AF65-F5344CB8AC3E}">
        <p14:creationId xmlns:p14="http://schemas.microsoft.com/office/powerpoint/2010/main" val="124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05DC-8E01-87E5-AC5F-BA3AEAC1A1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8C508-23E1-9156-B2B9-1A3DB348F907}"/>
              </a:ext>
            </a:extLst>
          </p:cNvPr>
          <p:cNvSpPr>
            <a:spLocks noGrp="1"/>
          </p:cNvSpPr>
          <p:nvPr>
            <p:ph type="title"/>
          </p:nvPr>
        </p:nvSpPr>
        <p:spPr/>
        <p:txBody>
          <a:bodyPr/>
          <a:lstStyle/>
          <a:p>
            <a:r>
              <a:rPr lang="en-US" dirty="0"/>
              <a:t>GPU-accelerated AlphaFold 3 on Fovus</a:t>
            </a:r>
            <a:br>
              <a:rPr lang="en-US" dirty="0"/>
            </a:br>
            <a:r>
              <a:rPr lang="en-US" sz="2800" b="0" dirty="0">
                <a:solidFill>
                  <a:schemeClr val="bg2">
                    <a:lumMod val="50000"/>
                    <a:lumOff val="50000"/>
                  </a:schemeClr>
                </a:solidFill>
              </a:rPr>
              <a:t>Saving up to </a:t>
            </a:r>
            <a:r>
              <a:rPr lang="en-US" sz="2800" dirty="0">
                <a:solidFill>
                  <a:srgbClr val="10A581"/>
                </a:solidFill>
              </a:rPr>
              <a:t>67%</a:t>
            </a:r>
            <a:r>
              <a:rPr lang="en-US" sz="2800" b="0" dirty="0">
                <a:solidFill>
                  <a:schemeClr val="bg2">
                    <a:lumMod val="50000"/>
                    <a:lumOff val="50000"/>
                  </a:schemeClr>
                </a:solidFill>
              </a:rPr>
              <a:t> cost and </a:t>
            </a:r>
            <a:r>
              <a:rPr lang="en-US" sz="2800" dirty="0">
                <a:solidFill>
                  <a:srgbClr val="10A581"/>
                </a:solidFill>
              </a:rPr>
              <a:t>45% </a:t>
            </a:r>
            <a:r>
              <a:rPr lang="en-US" sz="2800" b="0" dirty="0">
                <a:solidFill>
                  <a:schemeClr val="bg2">
                    <a:lumMod val="50000"/>
                    <a:lumOff val="50000"/>
                  </a:schemeClr>
                </a:solidFill>
              </a:rPr>
              <a:t>time</a:t>
            </a:r>
            <a:endParaRPr lang="en-US" sz="2800" dirty="0">
              <a:solidFill>
                <a:srgbClr val="10A581"/>
              </a:solidFill>
            </a:endParaRPr>
          </a:p>
        </p:txBody>
      </p:sp>
      <p:graphicFrame>
        <p:nvGraphicFramePr>
          <p:cNvPr id="5" name="Content Placeholder 4">
            <a:extLst>
              <a:ext uri="{FF2B5EF4-FFF2-40B4-BE49-F238E27FC236}">
                <a16:creationId xmlns:a16="http://schemas.microsoft.com/office/drawing/2014/main" id="{C0C781F1-3873-8484-9978-74EB4376A4BD}"/>
              </a:ext>
            </a:extLst>
          </p:cNvPr>
          <p:cNvGraphicFramePr>
            <a:graphicFrameLocks noGrp="1"/>
          </p:cNvGraphicFramePr>
          <p:nvPr>
            <p:ph idx="1"/>
            <p:extLst>
              <p:ext uri="{D42A27DB-BD31-4B8C-83A1-F6EECF244321}">
                <p14:modId xmlns:p14="http://schemas.microsoft.com/office/powerpoint/2010/main" val="567178951"/>
              </p:ext>
            </p:extLst>
          </p:nvPr>
        </p:nvGraphicFramePr>
        <p:xfrm>
          <a:off x="554445" y="1770517"/>
          <a:ext cx="11083109" cy="4297680"/>
        </p:xfrm>
        <a:graphic>
          <a:graphicData uri="http://schemas.openxmlformats.org/drawingml/2006/table">
            <a:tbl>
              <a:tblPr firstRow="1" bandRow="1">
                <a:tableStyleId>{F2DE63D5-997A-4646-A377-4702673A728D}</a:tableStyleId>
              </a:tblPr>
              <a:tblGrid>
                <a:gridCol w="3068941">
                  <a:extLst>
                    <a:ext uri="{9D8B030D-6E8A-4147-A177-3AD203B41FA5}">
                      <a16:colId xmlns:a16="http://schemas.microsoft.com/office/drawing/2014/main" val="680358439"/>
                    </a:ext>
                  </a:extLst>
                </a:gridCol>
                <a:gridCol w="922488">
                  <a:extLst>
                    <a:ext uri="{9D8B030D-6E8A-4147-A177-3AD203B41FA5}">
                      <a16:colId xmlns:a16="http://schemas.microsoft.com/office/drawing/2014/main" val="3990861750"/>
                    </a:ext>
                  </a:extLst>
                </a:gridCol>
                <a:gridCol w="1204686">
                  <a:extLst>
                    <a:ext uri="{9D8B030D-6E8A-4147-A177-3AD203B41FA5}">
                      <a16:colId xmlns:a16="http://schemas.microsoft.com/office/drawing/2014/main" val="1058901762"/>
                    </a:ext>
                  </a:extLst>
                </a:gridCol>
                <a:gridCol w="2024743">
                  <a:extLst>
                    <a:ext uri="{9D8B030D-6E8A-4147-A177-3AD203B41FA5}">
                      <a16:colId xmlns:a16="http://schemas.microsoft.com/office/drawing/2014/main" val="3689989300"/>
                    </a:ext>
                  </a:extLst>
                </a:gridCol>
                <a:gridCol w="1836057">
                  <a:extLst>
                    <a:ext uri="{9D8B030D-6E8A-4147-A177-3AD203B41FA5}">
                      <a16:colId xmlns:a16="http://schemas.microsoft.com/office/drawing/2014/main" val="1198232839"/>
                    </a:ext>
                  </a:extLst>
                </a:gridCol>
                <a:gridCol w="1013097">
                  <a:extLst>
                    <a:ext uri="{9D8B030D-6E8A-4147-A177-3AD203B41FA5}">
                      <a16:colId xmlns:a16="http://schemas.microsoft.com/office/drawing/2014/main" val="609587128"/>
                    </a:ext>
                  </a:extLst>
                </a:gridCol>
                <a:gridCol w="1013097">
                  <a:extLst>
                    <a:ext uri="{9D8B030D-6E8A-4147-A177-3AD203B41FA5}">
                      <a16:colId xmlns:a16="http://schemas.microsoft.com/office/drawing/2014/main" val="2728609353"/>
                    </a:ext>
                  </a:extLst>
                </a:gridCol>
              </a:tblGrid>
              <a:tr h="370840">
                <a:tc>
                  <a:txBody>
                    <a:bodyPr/>
                    <a:lstStyle/>
                    <a:p>
                      <a:r>
                        <a:rPr lang="en-US" sz="1800" dirty="0">
                          <a:latin typeface="+mn-lt"/>
                        </a:rPr>
                        <a:t>System</a:t>
                      </a:r>
                    </a:p>
                  </a:txBody>
                  <a:tcPr anchor="ctr"/>
                </a:tc>
                <a:tc>
                  <a:txBody>
                    <a:bodyPr/>
                    <a:lstStyle/>
                    <a:p>
                      <a:r>
                        <a:rPr lang="en-US" sz="1800" dirty="0">
                          <a:latin typeface="+mn-lt"/>
                        </a:rPr>
                        <a:t>Atoms</a:t>
                      </a:r>
                    </a:p>
                  </a:txBody>
                  <a:tcPr anchor="ctr"/>
                </a:tc>
                <a:tc>
                  <a:txBody>
                    <a:bodyPr/>
                    <a:lstStyle/>
                    <a:p>
                      <a:pPr algn="l"/>
                      <a:r>
                        <a:rPr lang="en-US" sz="1800" dirty="0">
                          <a:effectLst/>
                          <a:latin typeface="+mn-lt"/>
                        </a:rPr>
                        <a:t>Residues</a:t>
                      </a:r>
                    </a:p>
                  </a:txBody>
                  <a:tcPr anchor="ctr"/>
                </a:tc>
                <a:tc>
                  <a:txBody>
                    <a:bodyPr/>
                    <a:lstStyle/>
                    <a:p>
                      <a:pPr algn="l"/>
                      <a:r>
                        <a:rPr lang="en-US" sz="1800" dirty="0">
                          <a:effectLst/>
                          <a:latin typeface="+mn-lt"/>
                        </a:rPr>
                        <a:t>Time/Fold (mins)</a:t>
                      </a:r>
                    </a:p>
                  </a:txBody>
                  <a:tcPr anchor="ctr"/>
                </a:tc>
                <a:tc>
                  <a:txBody>
                    <a:bodyPr/>
                    <a:lstStyle/>
                    <a:p>
                      <a:pPr algn="l"/>
                      <a:r>
                        <a:rPr lang="en-US" sz="1800" dirty="0">
                          <a:effectLst/>
                          <a:latin typeface="+mn-lt"/>
                        </a:rPr>
                        <a:t>Cost/Fold</a:t>
                      </a:r>
                    </a:p>
                  </a:txBody>
                  <a:tcPr anchor="ctr"/>
                </a:tc>
                <a:tc>
                  <a:txBody>
                    <a:bodyPr/>
                    <a:lstStyle/>
                    <a:p>
                      <a:pPr algn="l"/>
                      <a:r>
                        <a:rPr lang="en-US" sz="1800" dirty="0">
                          <a:effectLst/>
                          <a:latin typeface="+mn-lt"/>
                        </a:rPr>
                        <a:t>Time Saved</a:t>
                      </a:r>
                    </a:p>
                  </a:txBody>
                  <a:tcPr anchor="ctr"/>
                </a:tc>
                <a:tc>
                  <a:txBody>
                    <a:bodyPr/>
                    <a:lstStyle/>
                    <a:p>
                      <a:pPr algn="l"/>
                      <a:r>
                        <a:rPr lang="en-US" sz="1800" dirty="0">
                          <a:effectLst/>
                          <a:latin typeface="+mn-lt"/>
                        </a:rPr>
                        <a:t>Cost Saved</a:t>
                      </a:r>
                    </a:p>
                  </a:txBody>
                  <a:tcPr anchor="ctr"/>
                </a:tc>
                <a:extLst>
                  <a:ext uri="{0D108BD9-81ED-4DB2-BD59-A6C34878D82A}">
                    <a16:rowId xmlns:a16="http://schemas.microsoft.com/office/drawing/2014/main" val="339139238"/>
                  </a:ext>
                </a:extLst>
              </a:tr>
              <a:tr h="370840">
                <a:tc>
                  <a:txBody>
                    <a:bodyPr/>
                    <a:lstStyle/>
                    <a:p>
                      <a:pPr algn="l"/>
                      <a:r>
                        <a:rPr lang="en-US" sz="1800" b="0" dirty="0">
                          <a:solidFill>
                            <a:schemeClr val="bg2">
                              <a:lumMod val="50000"/>
                              <a:lumOff val="50000"/>
                            </a:schemeClr>
                          </a:solidFill>
                          <a:latin typeface="+mj-lt"/>
                        </a:rPr>
                        <a:t>Crystal structure of Mesothelin C-terminal peptide-</a:t>
                      </a:r>
                      <a:r>
                        <a:rPr lang="en-US" sz="1800" b="0" dirty="0" err="1">
                          <a:solidFill>
                            <a:schemeClr val="bg2">
                              <a:lumMod val="50000"/>
                              <a:lumOff val="50000"/>
                            </a:schemeClr>
                          </a:solidFill>
                          <a:latin typeface="+mj-lt"/>
                        </a:rPr>
                        <a:t>MORAb</a:t>
                      </a:r>
                      <a:r>
                        <a:rPr lang="en-US" sz="1800" b="0" dirty="0">
                          <a:solidFill>
                            <a:schemeClr val="bg2">
                              <a:lumMod val="50000"/>
                              <a:lumOff val="50000"/>
                            </a:schemeClr>
                          </a:solidFill>
                          <a:latin typeface="+mj-lt"/>
                        </a:rPr>
                        <a:t> 15B6 FAB complex</a:t>
                      </a:r>
                    </a:p>
                  </a:txBody>
                  <a:tcPr anchor="ctr"/>
                </a:tc>
                <a:tc>
                  <a:txBody>
                    <a:bodyPr/>
                    <a:lstStyle/>
                    <a:p>
                      <a:pPr algn="l"/>
                      <a:r>
                        <a:rPr lang="en-US" sz="1800" b="0" dirty="0">
                          <a:solidFill>
                            <a:schemeClr val="bg2">
                              <a:lumMod val="50000"/>
                              <a:lumOff val="50000"/>
                            </a:schemeClr>
                          </a:solidFill>
                          <a:effectLst/>
                          <a:latin typeface="+mj-lt"/>
                        </a:rPr>
                        <a:t>3633</a:t>
                      </a:r>
                    </a:p>
                  </a:txBody>
                  <a:tcPr anchor="ctr"/>
                </a:tc>
                <a:tc>
                  <a:txBody>
                    <a:bodyPr/>
                    <a:lstStyle/>
                    <a:p>
                      <a:pPr algn="l"/>
                      <a:r>
                        <a:rPr lang="en-US" sz="1800" b="0" dirty="0">
                          <a:solidFill>
                            <a:schemeClr val="bg2">
                              <a:lumMod val="50000"/>
                              <a:lumOff val="50000"/>
                            </a:schemeClr>
                          </a:solidFill>
                          <a:effectLst/>
                          <a:latin typeface="+mj-lt"/>
                        </a:rPr>
                        <a:t>444</a:t>
                      </a:r>
                    </a:p>
                  </a:txBody>
                  <a:tcPr anchor="ctr"/>
                </a:tc>
                <a:tc>
                  <a:txBody>
                    <a:bodyPr/>
                    <a:lstStyle/>
                    <a:p>
                      <a:r>
                        <a:rPr lang="en-US" b="0" dirty="0">
                          <a:effectLst/>
                          <a:latin typeface="+mj-lt"/>
                        </a:rPr>
                        <a:t>50 - 77</a:t>
                      </a:r>
                    </a:p>
                  </a:txBody>
                  <a:tcPr anchor="ctr"/>
                </a:tc>
                <a:tc>
                  <a:txBody>
                    <a:bodyPr/>
                    <a:lstStyle/>
                    <a:p>
                      <a:r>
                        <a:rPr lang="en-US" b="0" dirty="0">
                          <a:effectLst/>
                          <a:latin typeface="+mj-lt"/>
                        </a:rPr>
                        <a:t>$0.39 - </a:t>
                      </a:r>
                      <a:r>
                        <a:rPr lang="en-US" sz="1800" b="0" i="0" kern="1200" dirty="0">
                          <a:solidFill>
                            <a:schemeClr val="tx1"/>
                          </a:solidFill>
                          <a:effectLst/>
                          <a:latin typeface="+mj-lt"/>
                          <a:ea typeface="+mn-ea"/>
                          <a:cs typeface="+mn-cs"/>
                        </a:rPr>
                        <a:t>$0.92</a:t>
                      </a:r>
                      <a:endParaRPr lang="en-US" b="0" dirty="0">
                        <a:effectLst/>
                        <a:latin typeface="+mj-lt"/>
                      </a:endParaRPr>
                    </a:p>
                  </a:txBody>
                  <a:tcPr anchor="ctr"/>
                </a:tc>
                <a:tc>
                  <a:txBody>
                    <a:bodyPr/>
                    <a:lstStyle/>
                    <a:p>
                      <a:r>
                        <a:rPr lang="en-US" sz="1800" b="0" i="0" kern="1200" dirty="0">
                          <a:solidFill>
                            <a:schemeClr val="tx1"/>
                          </a:solidFill>
                          <a:effectLst/>
                          <a:latin typeface="+mj-lt"/>
                          <a:ea typeface="+mn-ea"/>
                          <a:cs typeface="+mn-cs"/>
                        </a:rPr>
                        <a:t>40%</a:t>
                      </a:r>
                      <a:endParaRPr lang="en-US" b="0" dirty="0">
                        <a:effectLst/>
                        <a:latin typeface="+mj-lt"/>
                      </a:endParaRPr>
                    </a:p>
                  </a:txBody>
                  <a:tcPr anchor="ctr"/>
                </a:tc>
                <a:tc>
                  <a:txBody>
                    <a:bodyPr/>
                    <a:lstStyle/>
                    <a:p>
                      <a:r>
                        <a:rPr lang="en-US" b="0" dirty="0">
                          <a:effectLst/>
                          <a:latin typeface="+mj-lt"/>
                        </a:rPr>
                        <a:t>67%</a:t>
                      </a:r>
                    </a:p>
                  </a:txBody>
                  <a:tcPr anchor="ctr"/>
                </a:tc>
                <a:extLst>
                  <a:ext uri="{0D108BD9-81ED-4DB2-BD59-A6C34878D82A}">
                    <a16:rowId xmlns:a16="http://schemas.microsoft.com/office/drawing/2014/main" val="207012736"/>
                  </a:ext>
                </a:extLst>
              </a:tr>
              <a:tr h="370840">
                <a:tc>
                  <a:txBody>
                    <a:bodyPr/>
                    <a:lstStyle/>
                    <a:p>
                      <a:pPr algn="l"/>
                      <a:r>
                        <a:rPr lang="en-US" sz="1800" b="0" dirty="0">
                          <a:solidFill>
                            <a:schemeClr val="bg2">
                              <a:lumMod val="50000"/>
                              <a:lumOff val="50000"/>
                            </a:schemeClr>
                          </a:solidFill>
                          <a:latin typeface="+mj-lt"/>
                        </a:rPr>
                        <a:t>Crystal structure of plant </a:t>
                      </a:r>
                      <a:r>
                        <a:rPr lang="en-US" sz="1800" b="0" dirty="0" err="1">
                          <a:solidFill>
                            <a:schemeClr val="bg2">
                              <a:lumMod val="50000"/>
                              <a:lumOff val="50000"/>
                            </a:schemeClr>
                          </a:solidFill>
                          <a:latin typeface="+mj-lt"/>
                        </a:rPr>
                        <a:t>sesterterpene</a:t>
                      </a:r>
                      <a:r>
                        <a:rPr lang="en-US" sz="1800" b="0" dirty="0">
                          <a:solidFill>
                            <a:schemeClr val="bg2">
                              <a:lumMod val="50000"/>
                              <a:lumOff val="50000"/>
                            </a:schemeClr>
                          </a:solidFill>
                          <a:latin typeface="+mj-lt"/>
                        </a:rPr>
                        <a:t> synthase AtTPS18</a:t>
                      </a:r>
                    </a:p>
                  </a:txBody>
                  <a:tcPr anchor="ctr"/>
                </a:tc>
                <a:tc>
                  <a:txBody>
                    <a:bodyPr/>
                    <a:lstStyle/>
                    <a:p>
                      <a:pPr algn="l"/>
                      <a:r>
                        <a:rPr lang="en-US" sz="1800" b="0" dirty="0">
                          <a:solidFill>
                            <a:schemeClr val="bg2">
                              <a:lumMod val="50000"/>
                              <a:lumOff val="50000"/>
                            </a:schemeClr>
                          </a:solidFill>
                          <a:effectLst/>
                          <a:latin typeface="+mj-lt"/>
                        </a:rPr>
                        <a:t>4676</a:t>
                      </a:r>
                    </a:p>
                  </a:txBody>
                  <a:tcPr anchor="ctr"/>
                </a:tc>
                <a:tc>
                  <a:txBody>
                    <a:bodyPr/>
                    <a:lstStyle/>
                    <a:p>
                      <a:pPr algn="l"/>
                      <a:r>
                        <a:rPr lang="en-US" sz="1800" b="0" dirty="0">
                          <a:solidFill>
                            <a:schemeClr val="bg2">
                              <a:lumMod val="50000"/>
                              <a:lumOff val="50000"/>
                            </a:schemeClr>
                          </a:solidFill>
                          <a:effectLst/>
                          <a:latin typeface="+mj-lt"/>
                        </a:rPr>
                        <a:t>554</a:t>
                      </a:r>
                    </a:p>
                  </a:txBody>
                  <a:tcPr anchor="ctr"/>
                </a:tc>
                <a:tc>
                  <a:txBody>
                    <a:bodyPr/>
                    <a:lstStyle/>
                    <a:p>
                      <a:r>
                        <a:rPr lang="en-US" b="0" dirty="0">
                          <a:effectLst/>
                          <a:latin typeface="+mj-lt"/>
                        </a:rPr>
                        <a:t>33- 43</a:t>
                      </a:r>
                    </a:p>
                  </a:txBody>
                  <a:tcPr anchor="ctr"/>
                </a:tc>
                <a:tc>
                  <a:txBody>
                    <a:bodyPr/>
                    <a:lstStyle/>
                    <a:p>
                      <a:r>
                        <a:rPr lang="en-US" b="0" dirty="0">
                          <a:effectLst/>
                          <a:latin typeface="+mj-lt"/>
                        </a:rPr>
                        <a:t>$0.29 - </a:t>
                      </a:r>
                      <a:r>
                        <a:rPr lang="en-US" sz="1800" b="0" i="0" kern="1200" dirty="0">
                          <a:solidFill>
                            <a:schemeClr val="tx1"/>
                          </a:solidFill>
                          <a:effectLst/>
                          <a:latin typeface="+mj-lt"/>
                          <a:ea typeface="+mn-ea"/>
                          <a:cs typeface="+mn-cs"/>
                        </a:rPr>
                        <a:t>$0.58</a:t>
                      </a:r>
                      <a:endParaRPr lang="en-US" b="0" dirty="0">
                        <a:effectLst/>
                        <a:latin typeface="+mj-lt"/>
                      </a:endParaRPr>
                    </a:p>
                  </a:txBody>
                  <a:tcPr anchor="ctr"/>
                </a:tc>
                <a:tc>
                  <a:txBody>
                    <a:bodyPr/>
                    <a:lstStyle/>
                    <a:p>
                      <a:r>
                        <a:rPr lang="en-US" sz="1800" b="0" i="0" kern="1200" dirty="0">
                          <a:solidFill>
                            <a:schemeClr val="tx1"/>
                          </a:solidFill>
                          <a:effectLst/>
                          <a:latin typeface="+mj-lt"/>
                          <a:ea typeface="+mn-ea"/>
                          <a:cs typeface="+mn-cs"/>
                        </a:rPr>
                        <a:t>29%</a:t>
                      </a:r>
                      <a:endParaRPr lang="en-US" b="0" dirty="0">
                        <a:effectLst/>
                        <a:latin typeface="+mj-lt"/>
                      </a:endParaRPr>
                    </a:p>
                  </a:txBody>
                  <a:tcPr anchor="ctr"/>
                </a:tc>
                <a:tc>
                  <a:txBody>
                    <a:bodyPr/>
                    <a:lstStyle/>
                    <a:p>
                      <a:r>
                        <a:rPr lang="en-US" b="0" dirty="0">
                          <a:effectLst/>
                          <a:latin typeface="+mj-lt"/>
                        </a:rPr>
                        <a:t>56%</a:t>
                      </a:r>
                    </a:p>
                  </a:txBody>
                  <a:tcPr anchor="ctr"/>
                </a:tc>
                <a:extLst>
                  <a:ext uri="{0D108BD9-81ED-4DB2-BD59-A6C34878D82A}">
                    <a16:rowId xmlns:a16="http://schemas.microsoft.com/office/drawing/2014/main" val="3642856731"/>
                  </a:ext>
                </a:extLst>
              </a:tr>
              <a:tr h="370840">
                <a:tc>
                  <a:txBody>
                    <a:bodyPr/>
                    <a:lstStyle/>
                    <a:p>
                      <a:pPr algn="l"/>
                      <a:r>
                        <a:rPr lang="en-US" sz="1800" b="0" dirty="0">
                          <a:solidFill>
                            <a:schemeClr val="bg2">
                              <a:lumMod val="50000"/>
                              <a:lumOff val="50000"/>
                            </a:schemeClr>
                          </a:solidFill>
                          <a:latin typeface="+mj-lt"/>
                        </a:rPr>
                        <a:t>Human PORCN in complex with LGK974 and WNT3A peptide</a:t>
                      </a:r>
                    </a:p>
                  </a:txBody>
                  <a:tcPr anchor="ctr"/>
                </a:tc>
                <a:tc>
                  <a:txBody>
                    <a:bodyPr/>
                    <a:lstStyle/>
                    <a:p>
                      <a:pPr algn="l"/>
                      <a:r>
                        <a:rPr lang="en-US" sz="1800" b="0">
                          <a:solidFill>
                            <a:schemeClr val="bg2">
                              <a:lumMod val="50000"/>
                              <a:lumOff val="50000"/>
                            </a:schemeClr>
                          </a:solidFill>
                          <a:effectLst/>
                          <a:latin typeface="+mj-lt"/>
                        </a:rPr>
                        <a:t>5534</a:t>
                      </a:r>
                    </a:p>
                  </a:txBody>
                  <a:tcPr anchor="ctr"/>
                </a:tc>
                <a:tc>
                  <a:txBody>
                    <a:bodyPr/>
                    <a:lstStyle/>
                    <a:p>
                      <a:pPr algn="l"/>
                      <a:r>
                        <a:rPr lang="en-US" sz="1800" b="0" dirty="0">
                          <a:solidFill>
                            <a:schemeClr val="bg2">
                              <a:lumMod val="50000"/>
                              <a:lumOff val="50000"/>
                            </a:schemeClr>
                          </a:solidFill>
                          <a:effectLst/>
                          <a:latin typeface="+mj-lt"/>
                        </a:rPr>
                        <a:t>970</a:t>
                      </a:r>
                    </a:p>
                  </a:txBody>
                  <a:tcPr anchor="ctr"/>
                </a:tc>
                <a:tc>
                  <a:txBody>
                    <a:bodyPr/>
                    <a:lstStyle/>
                    <a:p>
                      <a:r>
                        <a:rPr lang="en-US" b="0" dirty="0">
                          <a:effectLst/>
                          <a:latin typeface="+mj-lt"/>
                        </a:rPr>
                        <a:t>64 - 107</a:t>
                      </a:r>
                    </a:p>
                  </a:txBody>
                  <a:tcPr anchor="ctr"/>
                </a:tc>
                <a:tc>
                  <a:txBody>
                    <a:bodyPr/>
                    <a:lstStyle/>
                    <a:p>
                      <a:r>
                        <a:rPr lang="en-US" b="0" dirty="0">
                          <a:effectLst/>
                          <a:latin typeface="+mj-lt"/>
                        </a:rPr>
                        <a:t>$0.55 - </a:t>
                      </a:r>
                      <a:r>
                        <a:rPr lang="en-US" sz="1800" b="0" i="0" kern="1200" dirty="0">
                          <a:solidFill>
                            <a:schemeClr val="tx1"/>
                          </a:solidFill>
                          <a:effectLst/>
                          <a:latin typeface="+mj-lt"/>
                          <a:ea typeface="+mn-ea"/>
                          <a:cs typeface="+mn-cs"/>
                        </a:rPr>
                        <a:t>$1.16</a:t>
                      </a:r>
                      <a:endParaRPr lang="en-US" b="0" dirty="0">
                        <a:effectLst/>
                        <a:latin typeface="+mj-lt"/>
                      </a:endParaRPr>
                    </a:p>
                  </a:txBody>
                  <a:tcPr anchor="ctr"/>
                </a:tc>
                <a:tc>
                  <a:txBody>
                    <a:bodyPr/>
                    <a:lstStyle/>
                    <a:p>
                      <a:r>
                        <a:rPr lang="en-US" sz="1800" b="0" i="0" kern="1200" dirty="0">
                          <a:solidFill>
                            <a:schemeClr val="tx1"/>
                          </a:solidFill>
                          <a:effectLst/>
                          <a:latin typeface="+mj-lt"/>
                          <a:ea typeface="+mn-ea"/>
                          <a:cs typeface="+mn-cs"/>
                        </a:rPr>
                        <a:t>45%</a:t>
                      </a:r>
                      <a:endParaRPr lang="en-US" b="0" dirty="0">
                        <a:effectLst/>
                        <a:latin typeface="+mj-lt"/>
                      </a:endParaRPr>
                    </a:p>
                  </a:txBody>
                  <a:tcPr anchor="ctr"/>
                </a:tc>
                <a:tc>
                  <a:txBody>
                    <a:bodyPr/>
                    <a:lstStyle/>
                    <a:p>
                      <a:r>
                        <a:rPr lang="en-US" b="0" dirty="0">
                          <a:effectLst/>
                          <a:latin typeface="+mj-lt"/>
                        </a:rPr>
                        <a:t>66%</a:t>
                      </a:r>
                    </a:p>
                  </a:txBody>
                  <a:tcPr anchor="ctr"/>
                </a:tc>
                <a:extLst>
                  <a:ext uri="{0D108BD9-81ED-4DB2-BD59-A6C34878D82A}">
                    <a16:rowId xmlns:a16="http://schemas.microsoft.com/office/drawing/2014/main" val="633268346"/>
                  </a:ext>
                </a:extLst>
              </a:tr>
              <a:tr h="370840">
                <a:tc>
                  <a:txBody>
                    <a:bodyPr/>
                    <a:lstStyle/>
                    <a:p>
                      <a:pPr algn="l"/>
                      <a:r>
                        <a:rPr lang="en-US" sz="1800" b="0" dirty="0">
                          <a:solidFill>
                            <a:schemeClr val="bg2">
                              <a:lumMod val="50000"/>
                              <a:lumOff val="50000"/>
                            </a:schemeClr>
                          </a:solidFill>
                          <a:latin typeface="+mj-lt"/>
                        </a:rPr>
                        <a:t>Cryo-EM structure of human </a:t>
                      </a:r>
                      <a:r>
                        <a:rPr lang="en-US" sz="1800" b="0" dirty="0" err="1">
                          <a:solidFill>
                            <a:schemeClr val="bg2">
                              <a:lumMod val="50000"/>
                              <a:lumOff val="50000"/>
                            </a:schemeClr>
                          </a:solidFill>
                          <a:latin typeface="+mj-lt"/>
                        </a:rPr>
                        <a:t>exostosin</a:t>
                      </a:r>
                      <a:r>
                        <a:rPr lang="en-US" sz="1800" b="0" dirty="0">
                          <a:solidFill>
                            <a:schemeClr val="bg2">
                              <a:lumMod val="50000"/>
                              <a:lumOff val="50000"/>
                            </a:schemeClr>
                          </a:solidFill>
                          <a:latin typeface="+mj-lt"/>
                        </a:rPr>
                        <a:t>-like 3 (EXTL3)</a:t>
                      </a:r>
                    </a:p>
                  </a:txBody>
                  <a:tcPr anchor="ctr"/>
                </a:tc>
                <a:tc>
                  <a:txBody>
                    <a:bodyPr/>
                    <a:lstStyle/>
                    <a:p>
                      <a:pPr algn="l"/>
                      <a:r>
                        <a:rPr lang="en-US" sz="1800" b="0">
                          <a:solidFill>
                            <a:schemeClr val="bg2">
                              <a:lumMod val="50000"/>
                              <a:lumOff val="50000"/>
                            </a:schemeClr>
                          </a:solidFill>
                          <a:effectLst/>
                          <a:latin typeface="+mj-lt"/>
                        </a:rPr>
                        <a:t>11236</a:t>
                      </a:r>
                    </a:p>
                  </a:txBody>
                  <a:tcPr anchor="ctr"/>
                </a:tc>
                <a:tc>
                  <a:txBody>
                    <a:bodyPr/>
                    <a:lstStyle/>
                    <a:p>
                      <a:pPr algn="l"/>
                      <a:r>
                        <a:rPr lang="en-US" sz="1800" b="0" dirty="0">
                          <a:solidFill>
                            <a:schemeClr val="bg2">
                              <a:lumMod val="50000"/>
                              <a:lumOff val="50000"/>
                            </a:schemeClr>
                          </a:solidFill>
                          <a:effectLst/>
                          <a:latin typeface="+mj-lt"/>
                        </a:rPr>
                        <a:t>1780</a:t>
                      </a:r>
                    </a:p>
                  </a:txBody>
                  <a:tcPr anchor="ctr"/>
                </a:tc>
                <a:tc>
                  <a:txBody>
                    <a:bodyPr/>
                    <a:lstStyle/>
                    <a:p>
                      <a:r>
                        <a:rPr lang="en-US" b="0" dirty="0">
                          <a:effectLst/>
                          <a:latin typeface="+mj-lt"/>
                        </a:rPr>
                        <a:t>52 - 71</a:t>
                      </a:r>
                    </a:p>
                  </a:txBody>
                  <a:tcPr anchor="ctr"/>
                </a:tc>
                <a:tc>
                  <a:txBody>
                    <a:bodyPr/>
                    <a:lstStyle/>
                    <a:p>
                      <a:r>
                        <a:rPr lang="en-US" b="0" dirty="0">
                          <a:effectLst/>
                          <a:latin typeface="+mj-lt"/>
                        </a:rPr>
                        <a:t>$0.51 - </a:t>
                      </a:r>
                      <a:r>
                        <a:rPr lang="en-US" sz="1800" b="0" i="0" kern="1200" dirty="0">
                          <a:solidFill>
                            <a:schemeClr val="tx1"/>
                          </a:solidFill>
                          <a:effectLst/>
                          <a:latin typeface="+mj-lt"/>
                          <a:ea typeface="+mn-ea"/>
                          <a:cs typeface="+mn-cs"/>
                        </a:rPr>
                        <a:t>$0.80</a:t>
                      </a:r>
                      <a:endParaRPr lang="en-US" b="0" dirty="0">
                        <a:effectLst/>
                        <a:latin typeface="+mj-lt"/>
                      </a:endParaRPr>
                    </a:p>
                  </a:txBody>
                  <a:tcPr anchor="ctr"/>
                </a:tc>
                <a:tc>
                  <a:txBody>
                    <a:bodyPr/>
                    <a:lstStyle/>
                    <a:p>
                      <a:r>
                        <a:rPr lang="en-US" sz="1800" b="0" i="0" kern="1200" dirty="0">
                          <a:solidFill>
                            <a:schemeClr val="tx1"/>
                          </a:solidFill>
                          <a:effectLst/>
                          <a:latin typeface="+mj-lt"/>
                          <a:ea typeface="+mn-ea"/>
                          <a:cs typeface="+mn-cs"/>
                        </a:rPr>
                        <a:t>32%</a:t>
                      </a:r>
                      <a:endParaRPr lang="en-US" b="0" dirty="0">
                        <a:effectLst/>
                        <a:latin typeface="+mj-lt"/>
                      </a:endParaRPr>
                    </a:p>
                  </a:txBody>
                  <a:tcPr anchor="ctr"/>
                </a:tc>
                <a:tc>
                  <a:txBody>
                    <a:bodyPr/>
                    <a:lstStyle/>
                    <a:p>
                      <a:r>
                        <a:rPr lang="en-US" b="0" dirty="0">
                          <a:effectLst/>
                          <a:latin typeface="+mj-lt"/>
                        </a:rPr>
                        <a:t>52%</a:t>
                      </a:r>
                    </a:p>
                  </a:txBody>
                  <a:tcPr anchor="ctr"/>
                </a:tc>
                <a:extLst>
                  <a:ext uri="{0D108BD9-81ED-4DB2-BD59-A6C34878D82A}">
                    <a16:rowId xmlns:a16="http://schemas.microsoft.com/office/drawing/2014/main" val="2304585082"/>
                  </a:ext>
                </a:extLst>
              </a:tr>
            </a:tbl>
          </a:graphicData>
        </a:graphic>
      </p:graphicFrame>
      <p:sp>
        <p:nvSpPr>
          <p:cNvPr id="4" name="Footer Placeholder 3">
            <a:extLst>
              <a:ext uri="{FF2B5EF4-FFF2-40B4-BE49-F238E27FC236}">
                <a16:creationId xmlns:a16="http://schemas.microsoft.com/office/drawing/2014/main" id="{2A7020B0-C759-81E5-8AE5-9AC88289C99A}"/>
              </a:ext>
            </a:extLst>
          </p:cNvPr>
          <p:cNvSpPr>
            <a:spLocks noGrp="1"/>
          </p:cNvSpPr>
          <p:nvPr>
            <p:ph type="ftr" sz="quarter" idx="11"/>
          </p:nvPr>
        </p:nvSpPr>
        <p:spPr/>
        <p:txBody>
          <a:bodyPr/>
          <a:lstStyle/>
          <a:p>
            <a:r>
              <a:rPr lang="en-US"/>
              <a:t>Copyright © by Fovus Corporation. | www.fovus.co</a:t>
            </a:r>
          </a:p>
        </p:txBody>
      </p:sp>
    </p:spTree>
    <p:extLst>
      <p:ext uri="{BB962C8B-B14F-4D97-AF65-F5344CB8AC3E}">
        <p14:creationId xmlns:p14="http://schemas.microsoft.com/office/powerpoint/2010/main" val="523215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2AB0-253D-4A09-7DEC-86A839765692}"/>
              </a:ext>
            </a:extLst>
          </p:cNvPr>
          <p:cNvSpPr>
            <a:spLocks noGrp="1"/>
          </p:cNvSpPr>
          <p:nvPr>
            <p:ph type="title"/>
          </p:nvPr>
        </p:nvSpPr>
        <p:spPr/>
        <p:txBody>
          <a:bodyPr/>
          <a:lstStyle/>
          <a:p>
            <a:r>
              <a:rPr lang="en-US" dirty="0"/>
              <a:t>The value</a:t>
            </a:r>
          </a:p>
        </p:txBody>
      </p:sp>
      <p:sp>
        <p:nvSpPr>
          <p:cNvPr id="4" name="Footer Placeholder 3">
            <a:extLst>
              <a:ext uri="{FF2B5EF4-FFF2-40B4-BE49-F238E27FC236}">
                <a16:creationId xmlns:a16="http://schemas.microsoft.com/office/drawing/2014/main" id="{50EE384C-5BAA-6360-572D-ECF054F4997D}"/>
              </a:ext>
            </a:extLst>
          </p:cNvPr>
          <p:cNvSpPr>
            <a:spLocks noGrp="1"/>
          </p:cNvSpPr>
          <p:nvPr>
            <p:ph type="ftr" sz="quarter" idx="11"/>
          </p:nvPr>
        </p:nvSpPr>
        <p:spPr/>
        <p:txBody>
          <a:bodyPr/>
          <a:lstStyle/>
          <a:p>
            <a:r>
              <a:rPr lang="en-US"/>
              <a:t>Copyright © by Fovus Corporation. | www.fovus.co</a:t>
            </a:r>
            <a:endParaRPr lang="en-US" dirty="0"/>
          </a:p>
        </p:txBody>
      </p:sp>
      <p:grpSp>
        <p:nvGrpSpPr>
          <p:cNvPr id="40" name="Group 39">
            <a:extLst>
              <a:ext uri="{FF2B5EF4-FFF2-40B4-BE49-F238E27FC236}">
                <a16:creationId xmlns:a16="http://schemas.microsoft.com/office/drawing/2014/main" id="{F0542633-9A62-D7D8-F5CB-FBB40799E5C9}"/>
              </a:ext>
            </a:extLst>
          </p:cNvPr>
          <p:cNvGrpSpPr/>
          <p:nvPr/>
        </p:nvGrpSpPr>
        <p:grpSpPr>
          <a:xfrm>
            <a:off x="839226" y="2201030"/>
            <a:ext cx="3203427" cy="3293510"/>
            <a:chOff x="835173" y="2005087"/>
            <a:chExt cx="3203427" cy="3293510"/>
          </a:xfrm>
        </p:grpSpPr>
        <p:sp>
          <p:nvSpPr>
            <p:cNvPr id="18" name="TextBox 17">
              <a:extLst>
                <a:ext uri="{FF2B5EF4-FFF2-40B4-BE49-F238E27FC236}">
                  <a16:creationId xmlns:a16="http://schemas.microsoft.com/office/drawing/2014/main" id="{864F76E1-CD9B-00B2-EB85-68DFF22AFF4C}"/>
                </a:ext>
              </a:extLst>
            </p:cNvPr>
            <p:cNvSpPr txBox="1"/>
            <p:nvPr/>
          </p:nvSpPr>
          <p:spPr>
            <a:xfrm>
              <a:off x="835173" y="4467600"/>
              <a:ext cx="3203427" cy="830997"/>
            </a:xfrm>
            <a:prstGeom prst="rect">
              <a:avLst/>
            </a:prstGeom>
            <a:noFill/>
          </p:spPr>
          <p:txBody>
            <a:bodyPr wrap="square">
              <a:spAutoFit/>
            </a:bodyPr>
            <a:lstStyle/>
            <a:p>
              <a:pPr algn="ctr"/>
              <a:r>
                <a:rPr lang="en-US" sz="2400" dirty="0">
                  <a:latin typeface="+mj-lt"/>
                </a:rPr>
                <a:t>more time available to spend on discovery</a:t>
              </a:r>
            </a:p>
          </p:txBody>
        </p:sp>
        <p:sp>
          <p:nvSpPr>
            <p:cNvPr id="19" name="TextBox 18">
              <a:extLst>
                <a:ext uri="{FF2B5EF4-FFF2-40B4-BE49-F238E27FC236}">
                  <a16:creationId xmlns:a16="http://schemas.microsoft.com/office/drawing/2014/main" id="{34B1E15F-261D-ED54-6735-44B6416A6A14}"/>
                </a:ext>
              </a:extLst>
            </p:cNvPr>
            <p:cNvSpPr txBox="1"/>
            <p:nvPr/>
          </p:nvSpPr>
          <p:spPr>
            <a:xfrm>
              <a:off x="835173" y="3565678"/>
              <a:ext cx="3203426" cy="707886"/>
            </a:xfrm>
            <a:prstGeom prst="rect">
              <a:avLst/>
            </a:prstGeom>
            <a:noFill/>
          </p:spPr>
          <p:txBody>
            <a:bodyPr wrap="square">
              <a:spAutoFit/>
            </a:bodyPr>
            <a:lstStyle/>
            <a:p>
              <a:pPr algn="ctr"/>
              <a:r>
                <a:rPr lang="en-US" sz="4000" b="1" dirty="0">
                  <a:solidFill>
                    <a:schemeClr val="accent1"/>
                  </a:solidFill>
                  <a:latin typeface="+mj-lt"/>
                </a:rPr>
                <a:t>1 day/week</a:t>
              </a:r>
            </a:p>
          </p:txBody>
        </p:sp>
        <p:pic>
          <p:nvPicPr>
            <p:cNvPr id="37" name="Graphic 36">
              <a:extLst>
                <a:ext uri="{FF2B5EF4-FFF2-40B4-BE49-F238E27FC236}">
                  <a16:creationId xmlns:a16="http://schemas.microsoft.com/office/drawing/2014/main" id="{935A2755-9ECC-1107-4238-96034339D2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3269" y="2005087"/>
              <a:ext cx="1287235" cy="1287235"/>
            </a:xfrm>
            <a:prstGeom prst="rect">
              <a:avLst/>
            </a:prstGeom>
          </p:spPr>
        </p:pic>
      </p:grpSp>
      <p:grpSp>
        <p:nvGrpSpPr>
          <p:cNvPr id="41" name="Group 40">
            <a:extLst>
              <a:ext uri="{FF2B5EF4-FFF2-40B4-BE49-F238E27FC236}">
                <a16:creationId xmlns:a16="http://schemas.microsoft.com/office/drawing/2014/main" id="{718054E5-37A8-CCF7-956A-967420792D2F}"/>
              </a:ext>
            </a:extLst>
          </p:cNvPr>
          <p:cNvGrpSpPr/>
          <p:nvPr/>
        </p:nvGrpSpPr>
        <p:grpSpPr>
          <a:xfrm>
            <a:off x="4391446" y="2227049"/>
            <a:ext cx="3409108" cy="3272408"/>
            <a:chOff x="4761322" y="2026189"/>
            <a:chExt cx="3409108" cy="3272408"/>
          </a:xfrm>
        </p:grpSpPr>
        <p:sp>
          <p:nvSpPr>
            <p:cNvPr id="20" name="TextBox 19">
              <a:extLst>
                <a:ext uri="{FF2B5EF4-FFF2-40B4-BE49-F238E27FC236}">
                  <a16:creationId xmlns:a16="http://schemas.microsoft.com/office/drawing/2014/main" id="{18388BBD-0ADB-F979-EFA8-8F406F9D41CE}"/>
                </a:ext>
              </a:extLst>
            </p:cNvPr>
            <p:cNvSpPr txBox="1"/>
            <p:nvPr/>
          </p:nvSpPr>
          <p:spPr>
            <a:xfrm>
              <a:off x="4761322" y="4467600"/>
              <a:ext cx="3409108" cy="830997"/>
            </a:xfrm>
            <a:prstGeom prst="rect">
              <a:avLst/>
            </a:prstGeom>
            <a:noFill/>
          </p:spPr>
          <p:txBody>
            <a:bodyPr wrap="square">
              <a:spAutoFit/>
            </a:bodyPr>
            <a:lstStyle/>
            <a:p>
              <a:pPr algn="ctr"/>
              <a:r>
                <a:rPr lang="en-US" sz="2400" dirty="0">
                  <a:latin typeface="+mj-lt"/>
                </a:rPr>
                <a:t>Faster time to critical insights in DMTA cycles</a:t>
              </a:r>
            </a:p>
          </p:txBody>
        </p:sp>
        <p:sp>
          <p:nvSpPr>
            <p:cNvPr id="21" name="TextBox 20">
              <a:extLst>
                <a:ext uri="{FF2B5EF4-FFF2-40B4-BE49-F238E27FC236}">
                  <a16:creationId xmlns:a16="http://schemas.microsoft.com/office/drawing/2014/main" id="{DA3A72C8-A85D-6216-11E0-A9C593746B4E}"/>
                </a:ext>
              </a:extLst>
            </p:cNvPr>
            <p:cNvSpPr txBox="1"/>
            <p:nvPr/>
          </p:nvSpPr>
          <p:spPr>
            <a:xfrm>
              <a:off x="5275667" y="3565678"/>
              <a:ext cx="2380419" cy="707886"/>
            </a:xfrm>
            <a:prstGeom prst="rect">
              <a:avLst/>
            </a:prstGeom>
            <a:noFill/>
          </p:spPr>
          <p:txBody>
            <a:bodyPr wrap="square">
              <a:spAutoFit/>
            </a:bodyPr>
            <a:lstStyle/>
            <a:p>
              <a:pPr algn="ctr"/>
              <a:r>
                <a:rPr lang="en-US" sz="4000" b="1" dirty="0">
                  <a:solidFill>
                    <a:schemeClr val="accent1"/>
                  </a:solidFill>
                  <a:latin typeface="+mj-lt"/>
                </a:rPr>
                <a:t>100X+</a:t>
              </a:r>
            </a:p>
          </p:txBody>
        </p:sp>
        <p:pic>
          <p:nvPicPr>
            <p:cNvPr id="39" name="Graphic 38">
              <a:extLst>
                <a:ext uri="{FF2B5EF4-FFF2-40B4-BE49-F238E27FC236}">
                  <a16:creationId xmlns:a16="http://schemas.microsoft.com/office/drawing/2014/main" id="{1EE70EE1-8460-A164-A32B-49E8B04470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2259" y="2026189"/>
              <a:ext cx="1287235" cy="1266133"/>
            </a:xfrm>
            <a:prstGeom prst="rect">
              <a:avLst/>
            </a:prstGeom>
          </p:spPr>
        </p:pic>
      </p:grpSp>
      <p:grpSp>
        <p:nvGrpSpPr>
          <p:cNvPr id="48" name="Group 47">
            <a:extLst>
              <a:ext uri="{FF2B5EF4-FFF2-40B4-BE49-F238E27FC236}">
                <a16:creationId xmlns:a16="http://schemas.microsoft.com/office/drawing/2014/main" id="{42D124FF-4ABA-CC11-1CFC-AB893FEFDA01}"/>
              </a:ext>
            </a:extLst>
          </p:cNvPr>
          <p:cNvGrpSpPr/>
          <p:nvPr/>
        </p:nvGrpSpPr>
        <p:grpSpPr>
          <a:xfrm>
            <a:off x="8149347" y="2201030"/>
            <a:ext cx="3334788" cy="3293510"/>
            <a:chOff x="8556106" y="2005087"/>
            <a:chExt cx="3334788" cy="3293510"/>
          </a:xfrm>
        </p:grpSpPr>
        <p:sp>
          <p:nvSpPr>
            <p:cNvPr id="22" name="TextBox 21">
              <a:extLst>
                <a:ext uri="{FF2B5EF4-FFF2-40B4-BE49-F238E27FC236}">
                  <a16:creationId xmlns:a16="http://schemas.microsoft.com/office/drawing/2014/main" id="{48D2FC16-6FE2-4AED-DC6C-C16ED90D3E8B}"/>
                </a:ext>
              </a:extLst>
            </p:cNvPr>
            <p:cNvSpPr txBox="1"/>
            <p:nvPr/>
          </p:nvSpPr>
          <p:spPr>
            <a:xfrm>
              <a:off x="8556106" y="4467600"/>
              <a:ext cx="3334788" cy="830997"/>
            </a:xfrm>
            <a:prstGeom prst="rect">
              <a:avLst/>
            </a:prstGeom>
            <a:noFill/>
          </p:spPr>
          <p:txBody>
            <a:bodyPr wrap="square">
              <a:spAutoFit/>
            </a:bodyPr>
            <a:lstStyle/>
            <a:p>
              <a:pPr algn="ctr"/>
              <a:r>
                <a:rPr lang="en-US" sz="2400" dirty="0">
                  <a:latin typeface="+mj-lt"/>
                </a:rPr>
                <a:t>Less cloud HPC expenses</a:t>
              </a:r>
            </a:p>
          </p:txBody>
        </p:sp>
        <p:sp>
          <p:nvSpPr>
            <p:cNvPr id="23" name="TextBox 22">
              <a:extLst>
                <a:ext uri="{FF2B5EF4-FFF2-40B4-BE49-F238E27FC236}">
                  <a16:creationId xmlns:a16="http://schemas.microsoft.com/office/drawing/2014/main" id="{086682E5-E94B-AEC9-E31E-B8EE09935E20}"/>
                </a:ext>
              </a:extLst>
            </p:cNvPr>
            <p:cNvSpPr txBox="1"/>
            <p:nvPr/>
          </p:nvSpPr>
          <p:spPr>
            <a:xfrm>
              <a:off x="9127375" y="3565678"/>
              <a:ext cx="2192250" cy="707886"/>
            </a:xfrm>
            <a:prstGeom prst="rect">
              <a:avLst/>
            </a:prstGeom>
            <a:noFill/>
          </p:spPr>
          <p:txBody>
            <a:bodyPr wrap="square">
              <a:spAutoFit/>
            </a:bodyPr>
            <a:lstStyle/>
            <a:p>
              <a:pPr algn="ctr"/>
              <a:r>
                <a:rPr lang="en-US" sz="4000" b="1" dirty="0">
                  <a:solidFill>
                    <a:schemeClr val="accent1"/>
                  </a:solidFill>
                  <a:latin typeface="+mj-lt"/>
                </a:rPr>
                <a:t>5-10X</a:t>
              </a:r>
            </a:p>
          </p:txBody>
        </p:sp>
        <p:grpSp>
          <p:nvGrpSpPr>
            <p:cNvPr id="47" name="Group 46">
              <a:extLst>
                <a:ext uri="{FF2B5EF4-FFF2-40B4-BE49-F238E27FC236}">
                  <a16:creationId xmlns:a16="http://schemas.microsoft.com/office/drawing/2014/main" id="{AD1007BB-9BEC-55D4-2F86-7EE6FE0F86FE}"/>
                </a:ext>
              </a:extLst>
            </p:cNvPr>
            <p:cNvGrpSpPr/>
            <p:nvPr/>
          </p:nvGrpSpPr>
          <p:grpSpPr>
            <a:xfrm>
              <a:off x="9451263" y="2005087"/>
              <a:ext cx="1544474" cy="1979748"/>
              <a:chOff x="7220932" y="2025941"/>
              <a:chExt cx="1544474" cy="1979748"/>
            </a:xfrm>
          </p:grpSpPr>
          <p:sp>
            <p:nvSpPr>
              <p:cNvPr id="43" name="Cube 42">
                <a:extLst>
                  <a:ext uri="{FF2B5EF4-FFF2-40B4-BE49-F238E27FC236}">
                    <a16:creationId xmlns:a16="http://schemas.microsoft.com/office/drawing/2014/main" id="{2CA1858A-B118-A004-8CF9-B0E0D53489AD}"/>
                  </a:ext>
                </a:extLst>
              </p:cNvPr>
              <p:cNvSpPr/>
              <p:nvPr/>
            </p:nvSpPr>
            <p:spPr>
              <a:xfrm>
                <a:off x="7478171" y="2025941"/>
                <a:ext cx="240494" cy="1266133"/>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DF35BB97-517E-5795-5E79-D34C0BC5125A}"/>
                  </a:ext>
                </a:extLst>
              </p:cNvPr>
              <p:cNvSpPr/>
              <p:nvPr/>
            </p:nvSpPr>
            <p:spPr>
              <a:xfrm>
                <a:off x="8001541" y="2644219"/>
                <a:ext cx="240494" cy="647855"/>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ube 44">
                <a:extLst>
                  <a:ext uri="{FF2B5EF4-FFF2-40B4-BE49-F238E27FC236}">
                    <a16:creationId xmlns:a16="http://schemas.microsoft.com/office/drawing/2014/main" id="{66325BD0-B6CB-B5E5-A36F-6EECC25E7539}"/>
                  </a:ext>
                </a:extLst>
              </p:cNvPr>
              <p:cNvSpPr/>
              <p:nvPr/>
            </p:nvSpPr>
            <p:spPr>
              <a:xfrm>
                <a:off x="8524912" y="3028825"/>
                <a:ext cx="240494" cy="263249"/>
              </a:xfrm>
              <a:prstGeom prst="cub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c 45">
                <a:extLst>
                  <a:ext uri="{FF2B5EF4-FFF2-40B4-BE49-F238E27FC236}">
                    <a16:creationId xmlns:a16="http://schemas.microsoft.com/office/drawing/2014/main" id="{5A4F43C0-ACE5-5E7E-F3EA-D59FB05949B0}"/>
                  </a:ext>
                </a:extLst>
              </p:cNvPr>
              <p:cNvSpPr/>
              <p:nvPr/>
            </p:nvSpPr>
            <p:spPr>
              <a:xfrm>
                <a:off x="7220932" y="2051960"/>
                <a:ext cx="1437588" cy="1953729"/>
              </a:xfrm>
              <a:prstGeom prst="arc">
                <a:avLst>
                  <a:gd name="adj1" fmla="val 16200000"/>
                  <a:gd name="adj2" fmla="val 20940318"/>
                </a:avLst>
              </a:prstGeom>
              <a:ln w="28575">
                <a:solidFill>
                  <a:srgbClr val="10A58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1186793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2950-2440-6FB8-9F71-3EBD8A59030A}"/>
              </a:ext>
            </a:extLst>
          </p:cNvPr>
          <p:cNvSpPr>
            <a:spLocks noGrp="1"/>
          </p:cNvSpPr>
          <p:nvPr>
            <p:ph type="title"/>
          </p:nvPr>
        </p:nvSpPr>
        <p:spPr/>
        <p:txBody>
          <a:bodyPr>
            <a:normAutofit/>
          </a:bodyPr>
          <a:lstStyle/>
          <a:p>
            <a:r>
              <a:rPr lang="en-US" dirty="0"/>
              <a:t>AI &amp; HPC are playing vital roles in computational drug discovery</a:t>
            </a:r>
          </a:p>
        </p:txBody>
      </p:sp>
      <p:sp>
        <p:nvSpPr>
          <p:cNvPr id="4" name="Footer Placeholder 3">
            <a:extLst>
              <a:ext uri="{FF2B5EF4-FFF2-40B4-BE49-F238E27FC236}">
                <a16:creationId xmlns:a16="http://schemas.microsoft.com/office/drawing/2014/main" id="{DECFD00A-440E-2020-4294-CB7CC7F8CA32}"/>
              </a:ext>
            </a:extLst>
          </p:cNvPr>
          <p:cNvSpPr>
            <a:spLocks noGrp="1"/>
          </p:cNvSpPr>
          <p:nvPr>
            <p:ph type="ftr" sz="quarter" idx="11"/>
          </p:nvPr>
        </p:nvSpPr>
        <p:spPr/>
        <p:txBody>
          <a:bodyPr/>
          <a:lstStyle/>
          <a:p>
            <a:r>
              <a:rPr lang="en-US"/>
              <a:t>Copyright © by Fovus Corporation. | www.fovus.co</a:t>
            </a:r>
            <a:endParaRPr lang="en-US" dirty="0"/>
          </a:p>
        </p:txBody>
      </p:sp>
      <p:sp>
        <p:nvSpPr>
          <p:cNvPr id="5" name="Content Placeholder 2">
            <a:extLst>
              <a:ext uri="{FF2B5EF4-FFF2-40B4-BE49-F238E27FC236}">
                <a16:creationId xmlns:a16="http://schemas.microsoft.com/office/drawing/2014/main" id="{539D6E1A-482C-4A36-D52D-62ABF99246D6}"/>
              </a:ext>
            </a:extLst>
          </p:cNvPr>
          <p:cNvSpPr>
            <a:spLocks noGrp="1"/>
          </p:cNvSpPr>
          <p:nvPr>
            <p:ph idx="1"/>
          </p:nvPr>
        </p:nvSpPr>
        <p:spPr>
          <a:xfrm>
            <a:off x="956622" y="2114537"/>
            <a:ext cx="2966589" cy="4103735"/>
          </a:xfrm>
        </p:spPr>
        <p:txBody>
          <a:bodyPr/>
          <a:lstStyle/>
          <a:p>
            <a:pPr marL="0" indent="0">
              <a:buNone/>
            </a:pPr>
            <a:r>
              <a:rPr lang="en-US" sz="6000" dirty="0">
                <a:solidFill>
                  <a:schemeClr val="accent1"/>
                </a:solidFill>
              </a:rPr>
              <a:t>50-70% </a:t>
            </a:r>
            <a:r>
              <a:rPr lang="en-US" sz="2600" dirty="0"/>
              <a:t>biotech companies</a:t>
            </a:r>
          </a:p>
          <a:p>
            <a:pPr marL="0" indent="0">
              <a:buNone/>
            </a:pPr>
            <a:br>
              <a:rPr lang="en-US" sz="2200" b="0" dirty="0"/>
            </a:br>
            <a:r>
              <a:rPr lang="en-US" sz="2200" b="0" dirty="0">
                <a:solidFill>
                  <a:schemeClr val="bg1">
                    <a:lumMod val="50000"/>
                  </a:schemeClr>
                </a:solidFill>
              </a:rPr>
              <a:t>currently utilizing computational or AI methods in drug discovery</a:t>
            </a:r>
            <a:endParaRPr lang="en-US" sz="2200" b="0" baseline="30000" dirty="0">
              <a:solidFill>
                <a:schemeClr val="bg1">
                  <a:lumMod val="50000"/>
                </a:schemeClr>
              </a:solidFill>
            </a:endParaRPr>
          </a:p>
        </p:txBody>
      </p:sp>
      <p:sp>
        <p:nvSpPr>
          <p:cNvPr id="6" name="Content Placeholder 2">
            <a:extLst>
              <a:ext uri="{FF2B5EF4-FFF2-40B4-BE49-F238E27FC236}">
                <a16:creationId xmlns:a16="http://schemas.microsoft.com/office/drawing/2014/main" id="{69A6F8B6-FF67-3F7D-3BA8-79B62D16A841}"/>
              </a:ext>
            </a:extLst>
          </p:cNvPr>
          <p:cNvSpPr txBox="1">
            <a:spLocks/>
          </p:cNvSpPr>
          <p:nvPr/>
        </p:nvSpPr>
        <p:spPr>
          <a:xfrm>
            <a:off x="4612705" y="2114537"/>
            <a:ext cx="2966589" cy="4103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000" dirty="0">
                <a:solidFill>
                  <a:schemeClr val="accent1"/>
                </a:solidFill>
              </a:rPr>
              <a:t>&gt;200 </a:t>
            </a:r>
            <a:r>
              <a:rPr lang="en-US" sz="2600" dirty="0"/>
              <a:t>startups</a:t>
            </a:r>
          </a:p>
          <a:p>
            <a:pPr marL="0" indent="0">
              <a:buFont typeface="Arial" panose="020B0604020202020204" pitchFamily="34" charset="0"/>
              <a:buNone/>
            </a:pPr>
            <a:br>
              <a:rPr lang="en-US" sz="2200" b="0" dirty="0"/>
            </a:br>
            <a:br>
              <a:rPr lang="en-US" sz="2200" b="0" dirty="0"/>
            </a:br>
            <a:r>
              <a:rPr lang="en-US" sz="2200" b="0" dirty="0">
                <a:solidFill>
                  <a:schemeClr val="bg1">
                    <a:lumMod val="50000"/>
                  </a:schemeClr>
                </a:solidFill>
              </a:rPr>
              <a:t>founded in recent years focused on AI-based drug discovery &amp; development</a:t>
            </a:r>
            <a:endParaRPr lang="en-US" sz="2200" b="0" baseline="30000" dirty="0">
              <a:solidFill>
                <a:schemeClr val="bg1">
                  <a:lumMod val="50000"/>
                </a:schemeClr>
              </a:solidFill>
            </a:endParaRPr>
          </a:p>
        </p:txBody>
      </p:sp>
      <p:sp>
        <p:nvSpPr>
          <p:cNvPr id="7" name="Content Placeholder 2">
            <a:extLst>
              <a:ext uri="{FF2B5EF4-FFF2-40B4-BE49-F238E27FC236}">
                <a16:creationId xmlns:a16="http://schemas.microsoft.com/office/drawing/2014/main" id="{D4803E46-8DB3-6088-6219-E7868BD404E5}"/>
              </a:ext>
            </a:extLst>
          </p:cNvPr>
          <p:cNvSpPr txBox="1">
            <a:spLocks/>
          </p:cNvSpPr>
          <p:nvPr/>
        </p:nvSpPr>
        <p:spPr>
          <a:xfrm>
            <a:off x="8268788" y="2114537"/>
            <a:ext cx="3280315" cy="4103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6000" dirty="0">
                <a:solidFill>
                  <a:schemeClr val="accent1"/>
                </a:solidFill>
              </a:rPr>
              <a:t>20x    </a:t>
            </a:r>
            <a:r>
              <a:rPr lang="en-US" sz="2600" dirty="0"/>
              <a:t>higher computation usage</a:t>
            </a:r>
          </a:p>
          <a:p>
            <a:pPr marL="0" indent="0">
              <a:buFont typeface="Arial" panose="020B0604020202020204" pitchFamily="34" charset="0"/>
              <a:buNone/>
            </a:pPr>
            <a:br>
              <a:rPr lang="en-US" sz="2200" b="0" dirty="0"/>
            </a:br>
            <a:r>
              <a:rPr lang="en-US" sz="2200" b="0" dirty="0">
                <a:solidFill>
                  <a:schemeClr val="bg1">
                    <a:lumMod val="50000"/>
                  </a:schemeClr>
                </a:solidFill>
              </a:rPr>
              <a:t>than engineering industries in terms of GPU- or core-hours on a per-user basis </a:t>
            </a:r>
            <a:endParaRPr lang="en-US" sz="2200" b="0" baseline="30000" dirty="0">
              <a:solidFill>
                <a:schemeClr val="bg1">
                  <a:lumMod val="50000"/>
                </a:schemeClr>
              </a:solidFill>
            </a:endParaRPr>
          </a:p>
        </p:txBody>
      </p:sp>
    </p:spTree>
    <p:extLst>
      <p:ext uri="{BB962C8B-B14F-4D97-AF65-F5344CB8AC3E}">
        <p14:creationId xmlns:p14="http://schemas.microsoft.com/office/powerpoint/2010/main" val="3759883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9CB1-3E0F-5BD3-E958-7C405E0513A1}"/>
              </a:ext>
            </a:extLst>
          </p:cNvPr>
          <p:cNvSpPr>
            <a:spLocks noGrp="1"/>
          </p:cNvSpPr>
          <p:nvPr>
            <p:ph type="title"/>
          </p:nvPr>
        </p:nvSpPr>
        <p:spPr>
          <a:xfrm>
            <a:off x="838200" y="365125"/>
            <a:ext cx="11049000" cy="1325563"/>
          </a:xfrm>
        </p:spPr>
        <p:txBody>
          <a:bodyPr>
            <a:normAutofit/>
          </a:bodyPr>
          <a:lstStyle/>
          <a:p>
            <a:r>
              <a:rPr lang="en-US" sz="3100" dirty="0"/>
              <a:t>Fovus — AI-powered serverless HPC platform</a:t>
            </a:r>
          </a:p>
        </p:txBody>
      </p:sp>
      <p:sp>
        <p:nvSpPr>
          <p:cNvPr id="4" name="Footer Placeholder 3">
            <a:extLst>
              <a:ext uri="{FF2B5EF4-FFF2-40B4-BE49-F238E27FC236}">
                <a16:creationId xmlns:a16="http://schemas.microsoft.com/office/drawing/2014/main" id="{E5D93C19-2E48-7DC0-2B29-7317194362EE}"/>
              </a:ext>
            </a:extLst>
          </p:cNvPr>
          <p:cNvSpPr>
            <a:spLocks noGrp="1"/>
          </p:cNvSpPr>
          <p:nvPr>
            <p:ph type="ftr" sz="quarter" idx="11"/>
          </p:nvPr>
        </p:nvSpPr>
        <p:spPr/>
        <p:txBody>
          <a:bodyPr/>
          <a:lstStyle/>
          <a:p>
            <a:r>
              <a:rPr lang="en-US"/>
              <a:t>Copyright © by Fovus Corporation. | www.fovus.co</a:t>
            </a:r>
          </a:p>
        </p:txBody>
      </p:sp>
      <p:sp>
        <p:nvSpPr>
          <p:cNvPr id="5" name="TextBox 4">
            <a:extLst>
              <a:ext uri="{FF2B5EF4-FFF2-40B4-BE49-F238E27FC236}">
                <a16:creationId xmlns:a16="http://schemas.microsoft.com/office/drawing/2014/main" id="{1F7E3D7D-F6A8-7072-E1D7-2BED106DC5A9}"/>
              </a:ext>
            </a:extLst>
          </p:cNvPr>
          <p:cNvSpPr txBox="1"/>
          <p:nvPr/>
        </p:nvSpPr>
        <p:spPr>
          <a:xfrm>
            <a:off x="838200" y="2629110"/>
            <a:ext cx="10744201" cy="523220"/>
          </a:xfrm>
          <a:prstGeom prst="rect">
            <a:avLst/>
          </a:prstGeom>
          <a:noFill/>
        </p:spPr>
        <p:txBody>
          <a:bodyPr wrap="square">
            <a:spAutoFit/>
          </a:bodyPr>
          <a:lstStyle/>
          <a:p>
            <a:r>
              <a:rPr lang="en-US" sz="2800" dirty="0">
                <a:solidFill>
                  <a:schemeClr val="bg1"/>
                </a:solidFill>
                <a:latin typeface="+mj-lt"/>
              </a:rPr>
              <a:t>Supercharges your AI &amp; computational drug discovery</a:t>
            </a:r>
          </a:p>
        </p:txBody>
      </p:sp>
      <p:sp>
        <p:nvSpPr>
          <p:cNvPr id="6" name="TextBox 5">
            <a:extLst>
              <a:ext uri="{FF2B5EF4-FFF2-40B4-BE49-F238E27FC236}">
                <a16:creationId xmlns:a16="http://schemas.microsoft.com/office/drawing/2014/main" id="{D6BDFA25-16AE-895C-D23F-B9710FE90AB6}"/>
              </a:ext>
            </a:extLst>
          </p:cNvPr>
          <p:cNvSpPr txBox="1"/>
          <p:nvPr/>
        </p:nvSpPr>
        <p:spPr>
          <a:xfrm>
            <a:off x="838199" y="3259573"/>
            <a:ext cx="10515600" cy="523220"/>
          </a:xfrm>
          <a:prstGeom prst="rect">
            <a:avLst/>
          </a:prstGeom>
          <a:noFill/>
        </p:spPr>
        <p:txBody>
          <a:bodyPr wrap="square">
            <a:spAutoFit/>
          </a:bodyPr>
          <a:lstStyle/>
          <a:p>
            <a:r>
              <a:rPr lang="en-US" sz="2800" dirty="0">
                <a:solidFill>
                  <a:schemeClr val="bg1"/>
                </a:solidFill>
                <a:latin typeface="+mj-lt"/>
              </a:rPr>
              <a:t>Accelerates your DMTA cycles</a:t>
            </a:r>
          </a:p>
        </p:txBody>
      </p:sp>
      <p:sp>
        <p:nvSpPr>
          <p:cNvPr id="7" name="TextBox 6">
            <a:extLst>
              <a:ext uri="{FF2B5EF4-FFF2-40B4-BE49-F238E27FC236}">
                <a16:creationId xmlns:a16="http://schemas.microsoft.com/office/drawing/2014/main" id="{D4549A92-0A6F-7138-CF38-1E5165CA789C}"/>
              </a:ext>
            </a:extLst>
          </p:cNvPr>
          <p:cNvSpPr txBox="1"/>
          <p:nvPr/>
        </p:nvSpPr>
        <p:spPr>
          <a:xfrm>
            <a:off x="858092" y="3890036"/>
            <a:ext cx="10724309" cy="523220"/>
          </a:xfrm>
          <a:prstGeom prst="rect">
            <a:avLst/>
          </a:prstGeom>
          <a:noFill/>
        </p:spPr>
        <p:txBody>
          <a:bodyPr wrap="square">
            <a:spAutoFit/>
          </a:bodyPr>
          <a:lstStyle/>
          <a:p>
            <a:r>
              <a:rPr lang="en-US" sz="2800" dirty="0">
                <a:solidFill>
                  <a:schemeClr val="bg1"/>
                </a:solidFill>
                <a:latin typeface="+mj-lt"/>
              </a:rPr>
              <a:t>Helps you achieve more with less</a:t>
            </a:r>
          </a:p>
        </p:txBody>
      </p:sp>
      <p:sp>
        <p:nvSpPr>
          <p:cNvPr id="8" name="TextBox 7">
            <a:extLst>
              <a:ext uri="{FF2B5EF4-FFF2-40B4-BE49-F238E27FC236}">
                <a16:creationId xmlns:a16="http://schemas.microsoft.com/office/drawing/2014/main" id="{5BFF8DFB-FD60-7507-4B74-3791BC8171C0}"/>
              </a:ext>
            </a:extLst>
          </p:cNvPr>
          <p:cNvSpPr txBox="1"/>
          <p:nvPr/>
        </p:nvSpPr>
        <p:spPr>
          <a:xfrm>
            <a:off x="838201" y="1561864"/>
            <a:ext cx="10744200" cy="954107"/>
          </a:xfrm>
          <a:prstGeom prst="rect">
            <a:avLst/>
          </a:prstGeom>
          <a:noFill/>
        </p:spPr>
        <p:txBody>
          <a:bodyPr wrap="square">
            <a:spAutoFit/>
          </a:bodyPr>
          <a:lstStyle/>
          <a:p>
            <a:r>
              <a:rPr lang="en-US" sz="2800" dirty="0">
                <a:solidFill>
                  <a:schemeClr val="bg1"/>
                </a:solidFill>
                <a:latin typeface="+mj-lt"/>
              </a:rPr>
              <a:t>Intelligent, scalable, affordable supercomputing power at your</a:t>
            </a:r>
            <a:br>
              <a:rPr lang="en-US" sz="2800" dirty="0">
                <a:solidFill>
                  <a:schemeClr val="bg1"/>
                </a:solidFill>
                <a:latin typeface="+mj-lt"/>
              </a:rPr>
            </a:br>
            <a:r>
              <a:rPr lang="en-US" sz="2800" dirty="0">
                <a:solidFill>
                  <a:schemeClr val="bg1"/>
                </a:solidFill>
                <a:latin typeface="+mj-lt"/>
              </a:rPr>
              <a:t>fingertips </a:t>
            </a:r>
          </a:p>
        </p:txBody>
      </p:sp>
      <p:sp>
        <p:nvSpPr>
          <p:cNvPr id="9" name="TextBox 8">
            <a:extLst>
              <a:ext uri="{FF2B5EF4-FFF2-40B4-BE49-F238E27FC236}">
                <a16:creationId xmlns:a16="http://schemas.microsoft.com/office/drawing/2014/main" id="{D6184549-D4E4-1F98-EA7B-0F846057FF8C}"/>
              </a:ext>
            </a:extLst>
          </p:cNvPr>
          <p:cNvSpPr txBox="1"/>
          <p:nvPr/>
        </p:nvSpPr>
        <p:spPr>
          <a:xfrm>
            <a:off x="838199" y="4682775"/>
            <a:ext cx="7701644" cy="1077218"/>
          </a:xfrm>
          <a:prstGeom prst="rect">
            <a:avLst/>
          </a:prstGeom>
          <a:noFill/>
        </p:spPr>
        <p:txBody>
          <a:bodyPr wrap="square">
            <a:spAutoFit/>
          </a:bodyPr>
          <a:lstStyle/>
          <a:p>
            <a:r>
              <a:rPr lang="en-US" sz="3200" i="0" u="none" strike="noStrike" dirty="0">
                <a:solidFill>
                  <a:schemeClr val="accent1"/>
                </a:solidFill>
                <a:effectLst/>
                <a:latin typeface="Arial" panose="020B0604020202020204" pitchFamily="34" charset="0"/>
              </a:rPr>
              <a:t>Get started today for a free trial with $100 credits and white-gloving onboarding</a:t>
            </a:r>
            <a:endParaRPr lang="en-US" sz="3200" dirty="0">
              <a:solidFill>
                <a:schemeClr val="accent1"/>
              </a:solidFill>
            </a:endParaRPr>
          </a:p>
        </p:txBody>
      </p:sp>
      <p:cxnSp>
        <p:nvCxnSpPr>
          <p:cNvPr id="13" name="Straight Arrow Connector 12">
            <a:extLst>
              <a:ext uri="{FF2B5EF4-FFF2-40B4-BE49-F238E27FC236}">
                <a16:creationId xmlns:a16="http://schemas.microsoft.com/office/drawing/2014/main" id="{D266F386-C63F-2CDF-3352-4619B4F8B304}"/>
              </a:ext>
            </a:extLst>
          </p:cNvPr>
          <p:cNvCxnSpPr/>
          <p:nvPr/>
        </p:nvCxnSpPr>
        <p:spPr>
          <a:xfrm>
            <a:off x="929639" y="5918662"/>
            <a:ext cx="8031481" cy="0"/>
          </a:xfrm>
          <a:prstGeom prst="straightConnector1">
            <a:avLst/>
          </a:prstGeom>
          <a:ln w="28575">
            <a:headEnd w="lg" len="lg"/>
            <a:tailEnd type="triangle" w="lg" len="lg"/>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2519F49-5E58-4C2C-CE30-3DA9BC3903AA}"/>
              </a:ext>
            </a:extLst>
          </p:cNvPr>
          <p:cNvGrpSpPr/>
          <p:nvPr/>
        </p:nvGrpSpPr>
        <p:grpSpPr>
          <a:xfrm>
            <a:off x="9257258" y="4175855"/>
            <a:ext cx="2023112" cy="2220249"/>
            <a:chOff x="9257258" y="4318663"/>
            <a:chExt cx="2023112" cy="2220249"/>
          </a:xfrm>
        </p:grpSpPr>
        <p:pic>
          <p:nvPicPr>
            <p:cNvPr id="11" name="Graphic 10">
              <a:extLst>
                <a:ext uri="{FF2B5EF4-FFF2-40B4-BE49-F238E27FC236}">
                  <a16:creationId xmlns:a16="http://schemas.microsoft.com/office/drawing/2014/main" id="{A51B2DD4-1EA0-4FAB-5F12-234A71B69B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90263" y="4318663"/>
              <a:ext cx="1757103" cy="1757103"/>
            </a:xfrm>
            <a:prstGeom prst="rect">
              <a:avLst/>
            </a:prstGeom>
          </p:spPr>
        </p:pic>
        <p:sp>
          <p:nvSpPr>
            <p:cNvPr id="16" name="TextBox 15">
              <a:extLst>
                <a:ext uri="{FF2B5EF4-FFF2-40B4-BE49-F238E27FC236}">
                  <a16:creationId xmlns:a16="http://schemas.microsoft.com/office/drawing/2014/main" id="{2A7ACCB0-0355-54DC-057E-4105481C2B1E}"/>
                </a:ext>
              </a:extLst>
            </p:cNvPr>
            <p:cNvSpPr txBox="1"/>
            <p:nvPr/>
          </p:nvSpPr>
          <p:spPr>
            <a:xfrm>
              <a:off x="9257258" y="6077247"/>
              <a:ext cx="2023112" cy="461665"/>
            </a:xfrm>
            <a:prstGeom prst="rect">
              <a:avLst/>
            </a:prstGeom>
            <a:noFill/>
          </p:spPr>
          <p:txBody>
            <a:bodyPr wrap="square">
              <a:spAutoFit/>
            </a:bodyPr>
            <a:lstStyle/>
            <a:p>
              <a:pPr algn="ctr"/>
              <a:r>
                <a:rPr lang="en-US" sz="2400" dirty="0">
                  <a:solidFill>
                    <a:schemeClr val="accent1"/>
                  </a:solidFill>
                  <a:latin typeface="+mj-lt"/>
                  <a:hlinkClick r:id="rId4"/>
                </a:rPr>
                <a:t>fovus.co</a:t>
              </a:r>
              <a:endParaRPr lang="en-US" sz="2400" dirty="0">
                <a:solidFill>
                  <a:schemeClr val="accent1"/>
                </a:solidFill>
              </a:endParaRPr>
            </a:p>
          </p:txBody>
        </p:sp>
      </p:grpSp>
    </p:spTree>
    <p:extLst>
      <p:ext uri="{BB962C8B-B14F-4D97-AF65-F5344CB8AC3E}">
        <p14:creationId xmlns:p14="http://schemas.microsoft.com/office/powerpoint/2010/main" val="272370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
                                  </p:iterate>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30"/>
                                  </p:iterate>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30"/>
                                  </p:iterate>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30"/>
                                  </p:iterate>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6F47-D0CC-4CCD-883F-26592CDB5654}"/>
              </a:ext>
            </a:extLst>
          </p:cNvPr>
          <p:cNvSpPr>
            <a:spLocks noGrp="1"/>
          </p:cNvSpPr>
          <p:nvPr>
            <p:ph type="title"/>
          </p:nvPr>
        </p:nvSpPr>
        <p:spPr/>
        <p:txBody>
          <a:bodyPr>
            <a:normAutofit/>
          </a:bodyPr>
          <a:lstStyle/>
          <a:p>
            <a:r>
              <a:rPr lang="en-US" dirty="0"/>
              <a:t>Benefits of cloud HPC</a:t>
            </a:r>
          </a:p>
        </p:txBody>
      </p:sp>
      <p:sp>
        <p:nvSpPr>
          <p:cNvPr id="12" name="TextBox 11">
            <a:extLst>
              <a:ext uri="{FF2B5EF4-FFF2-40B4-BE49-F238E27FC236}">
                <a16:creationId xmlns:a16="http://schemas.microsoft.com/office/drawing/2014/main" id="{208C90B4-0C8D-4778-8825-63565F5A52AE}"/>
              </a:ext>
            </a:extLst>
          </p:cNvPr>
          <p:cNvSpPr txBox="1"/>
          <p:nvPr/>
        </p:nvSpPr>
        <p:spPr>
          <a:xfrm>
            <a:off x="778146" y="2603335"/>
            <a:ext cx="4441373" cy="769441"/>
          </a:xfrm>
          <a:prstGeom prst="rect">
            <a:avLst/>
          </a:prstGeom>
          <a:noFill/>
        </p:spPr>
        <p:txBody>
          <a:bodyPr wrap="square">
            <a:spAutoFit/>
          </a:bodyPr>
          <a:lstStyle/>
          <a:p>
            <a:pPr lvl="0" algn="ctr"/>
            <a:r>
              <a:rPr lang="en-US" sz="2400" b="1" baseline="0" dirty="0">
                <a:solidFill>
                  <a:schemeClr val="accent1"/>
                </a:solidFill>
              </a:rPr>
              <a:t>Low </a:t>
            </a:r>
            <a:r>
              <a:rPr lang="en-US" sz="2400" b="1" dirty="0">
                <a:solidFill>
                  <a:schemeClr val="accent1"/>
                </a:solidFill>
              </a:rPr>
              <a:t>total cost of ownership</a:t>
            </a:r>
            <a:endParaRPr lang="en-US" sz="2400" b="1" baseline="0" dirty="0">
              <a:solidFill>
                <a:schemeClr val="accent1"/>
              </a:solidFill>
            </a:endParaRPr>
          </a:p>
          <a:p>
            <a:pPr algn="ctr"/>
            <a:r>
              <a:rPr lang="en-US" sz="2000" dirty="0">
                <a:solidFill>
                  <a:schemeClr val="bg1"/>
                </a:solidFill>
                <a:latin typeface="+mj-lt"/>
              </a:rPr>
              <a:t>Low start-up capital</a:t>
            </a:r>
            <a:endParaRPr lang="en-US" sz="2800" baseline="0" dirty="0">
              <a:solidFill>
                <a:schemeClr val="bg1"/>
              </a:solidFill>
              <a:latin typeface="+mj-lt"/>
            </a:endParaRPr>
          </a:p>
        </p:txBody>
      </p:sp>
      <p:sp>
        <p:nvSpPr>
          <p:cNvPr id="13" name="TextBox 12">
            <a:extLst>
              <a:ext uri="{FF2B5EF4-FFF2-40B4-BE49-F238E27FC236}">
                <a16:creationId xmlns:a16="http://schemas.microsoft.com/office/drawing/2014/main" id="{0CAD4F2A-123D-4A87-AA5F-B4E7E364EE91}"/>
              </a:ext>
            </a:extLst>
          </p:cNvPr>
          <p:cNvSpPr txBox="1"/>
          <p:nvPr/>
        </p:nvSpPr>
        <p:spPr>
          <a:xfrm>
            <a:off x="2386134" y="1688772"/>
            <a:ext cx="1225395" cy="1015663"/>
          </a:xfrm>
          <a:prstGeom prst="rect">
            <a:avLst/>
          </a:prstGeom>
          <a:noFill/>
        </p:spPr>
        <p:txBody>
          <a:bodyPr wrap="square">
            <a:spAutoFit/>
          </a:bodyPr>
          <a:lstStyle/>
          <a:p>
            <a:pPr algn="ctr"/>
            <a:r>
              <a:rPr lang="en-US" sz="6000" b="1" spc="300" dirty="0">
                <a:solidFill>
                  <a:schemeClr val="bg1">
                    <a:lumMod val="50000"/>
                  </a:schemeClr>
                </a:solidFill>
              </a:rPr>
              <a:t>$</a:t>
            </a:r>
          </a:p>
        </p:txBody>
      </p:sp>
      <p:sp>
        <p:nvSpPr>
          <p:cNvPr id="14" name="TextBox 13">
            <a:extLst>
              <a:ext uri="{FF2B5EF4-FFF2-40B4-BE49-F238E27FC236}">
                <a16:creationId xmlns:a16="http://schemas.microsoft.com/office/drawing/2014/main" id="{40F8476E-64DA-41B6-9594-91260BB1360C}"/>
              </a:ext>
            </a:extLst>
          </p:cNvPr>
          <p:cNvSpPr txBox="1"/>
          <p:nvPr/>
        </p:nvSpPr>
        <p:spPr>
          <a:xfrm>
            <a:off x="838200" y="5231010"/>
            <a:ext cx="4381319" cy="769441"/>
          </a:xfrm>
          <a:prstGeom prst="rect">
            <a:avLst/>
          </a:prstGeom>
          <a:noFill/>
        </p:spPr>
        <p:txBody>
          <a:bodyPr wrap="square">
            <a:spAutoFit/>
          </a:bodyPr>
          <a:lstStyle/>
          <a:p>
            <a:pPr lvl="0" algn="ctr"/>
            <a:r>
              <a:rPr lang="en-US" sz="2400" b="1" baseline="0" dirty="0">
                <a:solidFill>
                  <a:schemeClr val="accent1"/>
                </a:solidFill>
              </a:rPr>
              <a:t>High elasticity </a:t>
            </a:r>
          </a:p>
          <a:p>
            <a:pPr lvl="0" algn="ctr"/>
            <a:r>
              <a:rPr lang="en-US" altLang="zh-CN" sz="2000" dirty="0">
                <a:solidFill>
                  <a:schemeClr val="bg1"/>
                </a:solidFill>
                <a:latin typeface="+mj-lt"/>
              </a:rPr>
              <a:t>B</a:t>
            </a:r>
            <a:r>
              <a:rPr lang="en-US" altLang="zh-CN" sz="2000" baseline="0" dirty="0">
                <a:solidFill>
                  <a:schemeClr val="bg1"/>
                </a:solidFill>
                <a:latin typeface="+mj-lt"/>
              </a:rPr>
              <a:t>usiness </a:t>
            </a:r>
            <a:r>
              <a:rPr lang="en-US" altLang="zh-CN" sz="2000" dirty="0">
                <a:solidFill>
                  <a:schemeClr val="bg1"/>
                </a:solidFill>
                <a:latin typeface="+mj-lt"/>
              </a:rPr>
              <a:t>a</a:t>
            </a:r>
            <a:r>
              <a:rPr lang="en-US" altLang="zh-CN" sz="2000" baseline="0" dirty="0">
                <a:solidFill>
                  <a:schemeClr val="bg1"/>
                </a:solidFill>
                <a:latin typeface="+mj-lt"/>
              </a:rPr>
              <a:t>gility</a:t>
            </a:r>
            <a:endParaRPr lang="en-US" sz="2000" baseline="0" dirty="0">
              <a:solidFill>
                <a:schemeClr val="bg1"/>
              </a:solidFill>
              <a:latin typeface="+mj-lt"/>
            </a:endParaRPr>
          </a:p>
        </p:txBody>
      </p:sp>
      <p:sp>
        <p:nvSpPr>
          <p:cNvPr id="20" name="TextBox 19">
            <a:extLst>
              <a:ext uri="{FF2B5EF4-FFF2-40B4-BE49-F238E27FC236}">
                <a16:creationId xmlns:a16="http://schemas.microsoft.com/office/drawing/2014/main" id="{0B028740-A49A-499A-97EC-1F8A73C0C3C1}"/>
              </a:ext>
            </a:extLst>
          </p:cNvPr>
          <p:cNvSpPr txBox="1"/>
          <p:nvPr/>
        </p:nvSpPr>
        <p:spPr>
          <a:xfrm>
            <a:off x="5556053" y="2603335"/>
            <a:ext cx="6277284" cy="769441"/>
          </a:xfrm>
          <a:prstGeom prst="rect">
            <a:avLst/>
          </a:prstGeom>
          <a:noFill/>
        </p:spPr>
        <p:txBody>
          <a:bodyPr wrap="square">
            <a:spAutoFit/>
          </a:bodyPr>
          <a:lstStyle/>
          <a:p>
            <a:pPr lvl="0" algn="ctr"/>
            <a:r>
              <a:rPr lang="en-US" sz="2400" b="1" baseline="0" dirty="0">
                <a:solidFill>
                  <a:schemeClr val="accent1"/>
                </a:solidFill>
              </a:rPr>
              <a:t>Timely infrastructure upgrade </a:t>
            </a:r>
            <a:br>
              <a:rPr lang="en-US" sz="2800" b="1" baseline="0" dirty="0">
                <a:solidFill>
                  <a:schemeClr val="accent3">
                    <a:lumMod val="20000"/>
                    <a:lumOff val="80000"/>
                  </a:schemeClr>
                </a:solidFill>
              </a:rPr>
            </a:br>
            <a:r>
              <a:rPr lang="en-US" sz="2000" baseline="0" dirty="0">
                <a:solidFill>
                  <a:schemeClr val="bg1"/>
                </a:solidFill>
                <a:latin typeface="+mj-lt"/>
              </a:rPr>
              <a:t>State-of-the-art </a:t>
            </a:r>
            <a:r>
              <a:rPr lang="en-US" sz="2000" dirty="0">
                <a:solidFill>
                  <a:schemeClr val="bg1"/>
                </a:solidFill>
                <a:latin typeface="+mj-lt"/>
              </a:rPr>
              <a:t>hardware </a:t>
            </a:r>
            <a:endParaRPr lang="en-US" sz="2800" baseline="0" dirty="0">
              <a:solidFill>
                <a:schemeClr val="bg1"/>
              </a:solidFill>
              <a:latin typeface="+mj-lt"/>
            </a:endParaRPr>
          </a:p>
        </p:txBody>
      </p:sp>
      <p:grpSp>
        <p:nvGrpSpPr>
          <p:cNvPr id="21" name="Group 20">
            <a:extLst>
              <a:ext uri="{FF2B5EF4-FFF2-40B4-BE49-F238E27FC236}">
                <a16:creationId xmlns:a16="http://schemas.microsoft.com/office/drawing/2014/main" id="{0D81835B-DF38-6CB7-E636-9966437FA76A}"/>
              </a:ext>
            </a:extLst>
          </p:cNvPr>
          <p:cNvGrpSpPr/>
          <p:nvPr/>
        </p:nvGrpSpPr>
        <p:grpSpPr>
          <a:xfrm>
            <a:off x="6194417" y="1654298"/>
            <a:ext cx="5000556" cy="1084609"/>
            <a:chOff x="7430942" y="2445019"/>
            <a:chExt cx="5000556" cy="1084609"/>
          </a:xfrm>
        </p:grpSpPr>
        <p:grpSp>
          <p:nvGrpSpPr>
            <p:cNvPr id="15" name="Group 14">
              <a:extLst>
                <a:ext uri="{FF2B5EF4-FFF2-40B4-BE49-F238E27FC236}">
                  <a16:creationId xmlns:a16="http://schemas.microsoft.com/office/drawing/2014/main" id="{D9B6F654-0593-BE8D-C7EF-7B9493EBD219}"/>
                </a:ext>
              </a:extLst>
            </p:cNvPr>
            <p:cNvGrpSpPr/>
            <p:nvPr/>
          </p:nvGrpSpPr>
          <p:grpSpPr>
            <a:xfrm>
              <a:off x="9982200" y="2651016"/>
              <a:ext cx="2449298" cy="672614"/>
              <a:chOff x="7430942" y="3331379"/>
              <a:chExt cx="2449298" cy="672614"/>
            </a:xfrm>
          </p:grpSpPr>
          <p:pic>
            <p:nvPicPr>
              <p:cNvPr id="25" name="Picture 2">
                <a:extLst>
                  <a:ext uri="{FF2B5EF4-FFF2-40B4-BE49-F238E27FC236}">
                    <a16:creationId xmlns:a16="http://schemas.microsoft.com/office/drawing/2014/main" id="{4750553F-FAD0-4F32-83BC-45D4DB8E0270}"/>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430942" y="3336613"/>
                <a:ext cx="662146" cy="66214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dr, electronics, parts, ram, ram ddr icon - Download on Iconfinder">
                <a:extLst>
                  <a:ext uri="{FF2B5EF4-FFF2-40B4-BE49-F238E27FC236}">
                    <a16:creationId xmlns:a16="http://schemas.microsoft.com/office/drawing/2014/main" id="{E9C4A118-745D-4392-8F17-A8595E17878B}"/>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8226152" y="3331379"/>
                <a:ext cx="672615" cy="67261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Network Infrastructure - FONEX">
                <a:extLst>
                  <a:ext uri="{FF2B5EF4-FFF2-40B4-BE49-F238E27FC236}">
                    <a16:creationId xmlns:a16="http://schemas.microsoft.com/office/drawing/2014/main" id="{59D4E660-C6FF-4F91-A604-C9B53B44C2A4}"/>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011707" y="3404813"/>
                <a:ext cx="868533" cy="5257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0BBBF000-B5CC-4AE2-9EAD-0EAFF3D0974F}"/>
                </a:ext>
              </a:extLst>
            </p:cNvPr>
            <p:cNvGrpSpPr/>
            <p:nvPr/>
          </p:nvGrpSpPr>
          <p:grpSpPr>
            <a:xfrm>
              <a:off x="7430942" y="2445019"/>
              <a:ext cx="2551258" cy="1084609"/>
              <a:chOff x="7430942" y="2445019"/>
              <a:chExt cx="2551258" cy="1084609"/>
            </a:xfrm>
          </p:grpSpPr>
          <p:pic>
            <p:nvPicPr>
              <p:cNvPr id="23" name="Graphic 22" descr="Processor with solid fill">
                <a:extLst>
                  <a:ext uri="{FF2B5EF4-FFF2-40B4-BE49-F238E27FC236}">
                    <a16:creationId xmlns:a16="http://schemas.microsoft.com/office/drawing/2014/main" id="{7B7FE0E6-A512-4F46-8E15-2C52FF067D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30942" y="2656251"/>
                <a:ext cx="662146" cy="662145"/>
              </a:xfrm>
              <a:prstGeom prst="rect">
                <a:avLst/>
              </a:prstGeom>
            </p:spPr>
          </p:pic>
          <p:pic>
            <p:nvPicPr>
              <p:cNvPr id="24" name="Picture 23" descr="Shape&#10;&#10;Description automatically generated with medium confidence">
                <a:extLst>
                  <a:ext uri="{FF2B5EF4-FFF2-40B4-BE49-F238E27FC236}">
                    <a16:creationId xmlns:a16="http://schemas.microsoft.com/office/drawing/2014/main" id="{D4E525EB-B6D9-4376-9C49-D897405E0400}"/>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8212350" y="2746808"/>
                <a:ext cx="712163" cy="481030"/>
              </a:xfrm>
              <a:prstGeom prst="rect">
                <a:avLst/>
              </a:prstGeom>
            </p:spPr>
          </p:pic>
          <p:pic>
            <p:nvPicPr>
              <p:cNvPr id="5128" name="Picture 8" descr="M2, memory, ssd, storage icon - Download on Iconfinder">
                <a:extLst>
                  <a:ext uri="{FF2B5EF4-FFF2-40B4-BE49-F238E27FC236}">
                    <a16:creationId xmlns:a16="http://schemas.microsoft.com/office/drawing/2014/main" id="{680A231A-6960-4B3D-A856-D1CA5C1EA436}"/>
                  </a:ext>
                </a:extLst>
              </p:cNvPr>
              <p:cNvPicPr>
                <a:picLocks noChangeAspect="1" noChangeArrowheads="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688390">
                <a:off x="8897591" y="2445019"/>
                <a:ext cx="1084609" cy="108460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 name="Group 2">
            <a:extLst>
              <a:ext uri="{FF2B5EF4-FFF2-40B4-BE49-F238E27FC236}">
                <a16:creationId xmlns:a16="http://schemas.microsoft.com/office/drawing/2014/main" id="{D10FB51F-83A9-8143-89A2-056A302595FA}"/>
              </a:ext>
            </a:extLst>
          </p:cNvPr>
          <p:cNvGrpSpPr/>
          <p:nvPr/>
        </p:nvGrpSpPr>
        <p:grpSpPr>
          <a:xfrm>
            <a:off x="2459815" y="4088507"/>
            <a:ext cx="1078030" cy="960306"/>
            <a:chOff x="4988047" y="3145458"/>
            <a:chExt cx="1946066" cy="1733550"/>
          </a:xfrm>
        </p:grpSpPr>
        <p:cxnSp>
          <p:nvCxnSpPr>
            <p:cNvPr id="16" name="Straight Arrow Connector 15">
              <a:extLst>
                <a:ext uri="{FF2B5EF4-FFF2-40B4-BE49-F238E27FC236}">
                  <a16:creationId xmlns:a16="http://schemas.microsoft.com/office/drawing/2014/main" id="{1089CBEB-D109-4DFB-90BA-F5BBCAAB55A4}"/>
                </a:ext>
              </a:extLst>
            </p:cNvPr>
            <p:cNvCxnSpPr>
              <a:cxnSpLocks/>
              <a:endCxn id="19" idx="0"/>
            </p:cNvCxnSpPr>
            <p:nvPr/>
          </p:nvCxnSpPr>
          <p:spPr>
            <a:xfrm>
              <a:off x="4988047" y="3198713"/>
              <a:ext cx="8674" cy="1665356"/>
            </a:xfrm>
            <a:prstGeom prst="straightConnector1">
              <a:avLst/>
            </a:prstGeom>
            <a:ln>
              <a:solidFill>
                <a:schemeClr val="bg1">
                  <a:lumMod val="8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5FEBD4-FBED-4BC4-B2B7-F15BBCAA4AE0}"/>
                </a:ext>
              </a:extLst>
            </p:cNvPr>
            <p:cNvCxnSpPr>
              <a:cxnSpLocks/>
              <a:endCxn id="19" idx="0"/>
            </p:cNvCxnSpPr>
            <p:nvPr/>
          </p:nvCxnSpPr>
          <p:spPr>
            <a:xfrm flipH="1">
              <a:off x="4996719" y="4862885"/>
              <a:ext cx="1937394" cy="1182"/>
            </a:xfrm>
            <a:prstGeom prst="straightConnector1">
              <a:avLst/>
            </a:prstGeom>
            <a:ln>
              <a:solidFill>
                <a:schemeClr val="bg1">
                  <a:lumMod val="8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C735220-4886-44DC-BC28-E309462DC334}"/>
                </a:ext>
              </a:extLst>
            </p:cNvPr>
            <p:cNvSpPr/>
            <p:nvPr/>
          </p:nvSpPr>
          <p:spPr>
            <a:xfrm>
              <a:off x="4996721" y="3150218"/>
              <a:ext cx="1846320" cy="1723157"/>
            </a:xfrm>
            <a:custGeom>
              <a:avLst/>
              <a:gdLst>
                <a:gd name="connsiteX0" fmla="*/ 0 w 2124075"/>
                <a:gd name="connsiteY0" fmla="*/ 1971675 h 1982384"/>
                <a:gd name="connsiteX1" fmla="*/ 266700 w 2124075"/>
                <a:gd name="connsiteY1" fmla="*/ 838200 h 1982384"/>
                <a:gd name="connsiteX2" fmla="*/ 609600 w 2124075"/>
                <a:gd name="connsiteY2" fmla="*/ 1971675 h 1982384"/>
                <a:gd name="connsiteX3" fmla="*/ 819150 w 2124075"/>
                <a:gd name="connsiteY3" fmla="*/ 0 h 1982384"/>
                <a:gd name="connsiteX4" fmla="*/ 1228725 w 2124075"/>
                <a:gd name="connsiteY4" fmla="*/ 1971675 h 1982384"/>
                <a:gd name="connsiteX5" fmla="*/ 1552575 w 2124075"/>
                <a:gd name="connsiteY5" fmla="*/ 238125 h 1982384"/>
                <a:gd name="connsiteX6" fmla="*/ 2124075 w 2124075"/>
                <a:gd name="connsiteY6" fmla="*/ 1971675 h 198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4075" h="1982384">
                  <a:moveTo>
                    <a:pt x="0" y="1971675"/>
                  </a:moveTo>
                  <a:cubicBezTo>
                    <a:pt x="82550" y="1404937"/>
                    <a:pt x="165100" y="838200"/>
                    <a:pt x="266700" y="838200"/>
                  </a:cubicBezTo>
                  <a:cubicBezTo>
                    <a:pt x="368300" y="838200"/>
                    <a:pt x="517525" y="2111375"/>
                    <a:pt x="609600" y="1971675"/>
                  </a:cubicBezTo>
                  <a:cubicBezTo>
                    <a:pt x="701675" y="1831975"/>
                    <a:pt x="715963" y="0"/>
                    <a:pt x="819150" y="0"/>
                  </a:cubicBezTo>
                  <a:cubicBezTo>
                    <a:pt x="922337" y="0"/>
                    <a:pt x="1106488" y="1931988"/>
                    <a:pt x="1228725" y="1971675"/>
                  </a:cubicBezTo>
                  <a:cubicBezTo>
                    <a:pt x="1350962" y="2011362"/>
                    <a:pt x="1403350" y="238125"/>
                    <a:pt x="1552575" y="238125"/>
                  </a:cubicBezTo>
                  <a:cubicBezTo>
                    <a:pt x="1701800" y="238125"/>
                    <a:pt x="1912937" y="1104900"/>
                    <a:pt x="2124075" y="1971675"/>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946CEF0F-072E-4DF8-BEF5-3AC2A476936B}"/>
                </a:ext>
              </a:extLst>
            </p:cNvPr>
            <p:cNvSpPr/>
            <p:nvPr/>
          </p:nvSpPr>
          <p:spPr>
            <a:xfrm>
              <a:off x="5048886" y="3145458"/>
              <a:ext cx="1857375" cy="1733550"/>
            </a:xfrm>
            <a:custGeom>
              <a:avLst/>
              <a:gdLst>
                <a:gd name="connsiteX0" fmla="*/ 0 w 1857375"/>
                <a:gd name="connsiteY0" fmla="*/ 1719262 h 1733550"/>
                <a:gd name="connsiteX1" fmla="*/ 204787 w 1857375"/>
                <a:gd name="connsiteY1" fmla="*/ 719137 h 1733550"/>
                <a:gd name="connsiteX2" fmla="*/ 500062 w 1857375"/>
                <a:gd name="connsiteY2" fmla="*/ 1724025 h 1733550"/>
                <a:gd name="connsiteX3" fmla="*/ 714375 w 1857375"/>
                <a:gd name="connsiteY3" fmla="*/ 0 h 1733550"/>
                <a:gd name="connsiteX4" fmla="*/ 1057275 w 1857375"/>
                <a:gd name="connsiteY4" fmla="*/ 1728787 h 1733550"/>
                <a:gd name="connsiteX5" fmla="*/ 1343025 w 1857375"/>
                <a:gd name="connsiteY5" fmla="*/ 214312 h 1733550"/>
                <a:gd name="connsiteX6" fmla="*/ 1857375 w 1857375"/>
                <a:gd name="connsiteY6" fmla="*/ 1733550 h 173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7375" h="1733550">
                  <a:moveTo>
                    <a:pt x="0" y="1719262"/>
                  </a:moveTo>
                  <a:cubicBezTo>
                    <a:pt x="60721" y="1218802"/>
                    <a:pt x="121443" y="718343"/>
                    <a:pt x="204787" y="719137"/>
                  </a:cubicBezTo>
                  <a:cubicBezTo>
                    <a:pt x="288131" y="719931"/>
                    <a:pt x="415131" y="1843881"/>
                    <a:pt x="500062" y="1724025"/>
                  </a:cubicBezTo>
                  <a:cubicBezTo>
                    <a:pt x="584993" y="1604169"/>
                    <a:pt x="621506" y="-794"/>
                    <a:pt x="714375" y="0"/>
                  </a:cubicBezTo>
                  <a:cubicBezTo>
                    <a:pt x="807244" y="794"/>
                    <a:pt x="952500" y="1693068"/>
                    <a:pt x="1057275" y="1728787"/>
                  </a:cubicBezTo>
                  <a:cubicBezTo>
                    <a:pt x="1162050" y="1764506"/>
                    <a:pt x="1209675" y="213518"/>
                    <a:pt x="1343025" y="214312"/>
                  </a:cubicBezTo>
                  <a:cubicBezTo>
                    <a:pt x="1476375" y="215106"/>
                    <a:pt x="1666875" y="974328"/>
                    <a:pt x="1857375" y="1733550"/>
                  </a:cubicBezTo>
                </a:path>
              </a:pathLst>
            </a:cu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3CA521E4-859B-CD54-B233-566F0B797764}"/>
              </a:ext>
            </a:extLst>
          </p:cNvPr>
          <p:cNvSpPr txBox="1"/>
          <p:nvPr/>
        </p:nvSpPr>
        <p:spPr>
          <a:xfrm>
            <a:off x="5556053" y="5231011"/>
            <a:ext cx="6277284" cy="769441"/>
          </a:xfrm>
          <a:prstGeom prst="rect">
            <a:avLst/>
          </a:prstGeom>
          <a:noFill/>
        </p:spPr>
        <p:txBody>
          <a:bodyPr wrap="square">
            <a:spAutoFit/>
          </a:bodyPr>
          <a:lstStyle/>
          <a:p>
            <a:pPr lvl="0" algn="ctr"/>
            <a:r>
              <a:rPr lang="en-US" sz="2400" b="1" baseline="0" dirty="0">
                <a:solidFill>
                  <a:schemeClr val="accent1"/>
                </a:solidFill>
              </a:rPr>
              <a:t>High accessibility availability</a:t>
            </a:r>
            <a:r>
              <a:rPr lang="en-US" sz="2400" b="1" dirty="0">
                <a:solidFill>
                  <a:schemeClr val="accent1"/>
                </a:solidFill>
              </a:rPr>
              <a:t> &amp; </a:t>
            </a:r>
            <a:r>
              <a:rPr lang="en-US" sz="2400" b="1" baseline="0" dirty="0">
                <a:solidFill>
                  <a:schemeClr val="accent1"/>
                </a:solidFill>
              </a:rPr>
              <a:t>security </a:t>
            </a:r>
            <a:br>
              <a:rPr lang="en-US" sz="2800" b="1" baseline="0" dirty="0">
                <a:solidFill>
                  <a:schemeClr val="accent3">
                    <a:lumMod val="20000"/>
                    <a:lumOff val="80000"/>
                  </a:schemeClr>
                </a:solidFill>
              </a:rPr>
            </a:br>
            <a:r>
              <a:rPr lang="en-US" sz="2000" dirty="0">
                <a:solidFill>
                  <a:schemeClr val="bg1"/>
                </a:solidFill>
                <a:latin typeface="+mj-lt"/>
              </a:rPr>
              <a:t>Ideal</a:t>
            </a:r>
            <a:r>
              <a:rPr lang="en-US" sz="2000" baseline="0" dirty="0">
                <a:solidFill>
                  <a:schemeClr val="bg1"/>
                </a:solidFill>
                <a:latin typeface="+mj-lt"/>
              </a:rPr>
              <a:t> support for remote </a:t>
            </a:r>
            <a:r>
              <a:rPr lang="en-US" sz="2000" dirty="0">
                <a:solidFill>
                  <a:schemeClr val="bg1"/>
                </a:solidFill>
                <a:latin typeface="+mj-lt"/>
              </a:rPr>
              <a:t>w</a:t>
            </a:r>
            <a:r>
              <a:rPr lang="en-US" altLang="zh-CN" sz="2000" baseline="0" dirty="0">
                <a:solidFill>
                  <a:schemeClr val="bg1"/>
                </a:solidFill>
                <a:latin typeface="+mj-lt"/>
              </a:rPr>
              <a:t>orking &amp; collaboration</a:t>
            </a:r>
            <a:endParaRPr lang="en-US" sz="2800" baseline="0" dirty="0">
              <a:solidFill>
                <a:schemeClr val="bg1"/>
              </a:solidFill>
              <a:latin typeface="+mj-lt"/>
            </a:endParaRPr>
          </a:p>
        </p:txBody>
      </p:sp>
      <p:pic>
        <p:nvPicPr>
          <p:cNvPr id="1026" name="Picture 2" descr="Remote Collaboration Services | Service Programs &amp; Platforms | Siemens  Global">
            <a:extLst>
              <a:ext uri="{FF2B5EF4-FFF2-40B4-BE49-F238E27FC236}">
                <a16:creationId xmlns:a16="http://schemas.microsoft.com/office/drawing/2014/main" id="{D6FC4E78-15F6-DDEE-38E7-C2A27CA6BBED}"/>
              </a:ext>
            </a:extLst>
          </p:cNvPr>
          <p:cNvPicPr>
            <a:picLocks noChangeAspect="1" noChangeArrowheads="1"/>
          </p:cNvPicPr>
          <p:nvPr/>
        </p:nvPicPr>
        <p:blipFill>
          <a:blip r:embed="rId10">
            <a:grayscl/>
            <a:extLst>
              <a:ext uri="{28A0092B-C50C-407E-A947-70E740481C1C}">
                <a14:useLocalDpi xmlns:a14="http://schemas.microsoft.com/office/drawing/2010/main" val="0"/>
              </a:ext>
            </a:extLst>
          </a:blip>
          <a:srcRect/>
          <a:stretch>
            <a:fillRect/>
          </a:stretch>
        </p:blipFill>
        <p:spPr bwMode="auto">
          <a:xfrm>
            <a:off x="7282336" y="3808634"/>
            <a:ext cx="2656527" cy="1327083"/>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25">
            <a:extLst>
              <a:ext uri="{FF2B5EF4-FFF2-40B4-BE49-F238E27FC236}">
                <a16:creationId xmlns:a16="http://schemas.microsoft.com/office/drawing/2014/main" id="{C0A4E67C-4057-5A45-9AB9-60DE1CF10F5A}"/>
              </a:ext>
            </a:extLst>
          </p:cNvPr>
          <p:cNvSpPr>
            <a:spLocks noGrp="1"/>
          </p:cNvSpPr>
          <p:nvPr>
            <p:ph type="ftr" sz="quarter" idx="11"/>
          </p:nvPr>
        </p:nvSpPr>
        <p:spPr/>
        <p:txBody>
          <a:bodyPr/>
          <a:lstStyle/>
          <a:p>
            <a:r>
              <a:rPr lang="en-US"/>
              <a:t>Copyright © by Fovus Corporation. | www.fovus.co</a:t>
            </a:r>
          </a:p>
        </p:txBody>
      </p:sp>
    </p:spTree>
    <p:extLst>
      <p:ext uri="{BB962C8B-B14F-4D97-AF65-F5344CB8AC3E}">
        <p14:creationId xmlns:p14="http://schemas.microsoft.com/office/powerpoint/2010/main" val="85740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0740-2469-9DE4-8589-D6DBB07541B2}"/>
              </a:ext>
            </a:extLst>
          </p:cNvPr>
          <p:cNvSpPr>
            <a:spLocks noGrp="1"/>
          </p:cNvSpPr>
          <p:nvPr>
            <p:ph type="title"/>
          </p:nvPr>
        </p:nvSpPr>
        <p:spPr/>
        <p:txBody>
          <a:bodyPr>
            <a:normAutofit/>
          </a:bodyPr>
          <a:lstStyle/>
          <a:p>
            <a:r>
              <a:rPr lang="en-US" dirty="0"/>
              <a:t>Cloud HPC challenges in drug discovery</a:t>
            </a:r>
          </a:p>
        </p:txBody>
      </p:sp>
      <p:sp>
        <p:nvSpPr>
          <p:cNvPr id="4" name="Footer Placeholder 3">
            <a:extLst>
              <a:ext uri="{FF2B5EF4-FFF2-40B4-BE49-F238E27FC236}">
                <a16:creationId xmlns:a16="http://schemas.microsoft.com/office/drawing/2014/main" id="{1ED0B120-6309-3329-223B-895EEA0E3CD8}"/>
              </a:ext>
            </a:extLst>
          </p:cNvPr>
          <p:cNvSpPr>
            <a:spLocks noGrp="1"/>
          </p:cNvSpPr>
          <p:nvPr>
            <p:ph type="ftr" sz="quarter" idx="11"/>
          </p:nvPr>
        </p:nvSpPr>
        <p:spPr/>
        <p:txBody>
          <a:bodyPr/>
          <a:lstStyle/>
          <a:p>
            <a:r>
              <a:rPr lang="en-US"/>
              <a:t>Copyright © by Fovus Corporation. | www.fovus.co</a:t>
            </a:r>
          </a:p>
        </p:txBody>
      </p:sp>
      <p:pic>
        <p:nvPicPr>
          <p:cNvPr id="8" name="Graphic 7">
            <a:extLst>
              <a:ext uri="{FF2B5EF4-FFF2-40B4-BE49-F238E27FC236}">
                <a16:creationId xmlns:a16="http://schemas.microsoft.com/office/drawing/2014/main" id="{3162BAC6-9ECB-F773-A542-61F8800C59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9922" y="2484665"/>
            <a:ext cx="1268847" cy="1287236"/>
          </a:xfrm>
          <a:prstGeom prst="rect">
            <a:avLst/>
          </a:prstGeom>
        </p:spPr>
      </p:pic>
      <p:pic>
        <p:nvPicPr>
          <p:cNvPr id="10" name="Graphic 9">
            <a:extLst>
              <a:ext uri="{FF2B5EF4-FFF2-40B4-BE49-F238E27FC236}">
                <a16:creationId xmlns:a16="http://schemas.microsoft.com/office/drawing/2014/main" id="{71E9C2EE-A88E-3BC7-7890-0173C9F2D3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1577" y="2484665"/>
            <a:ext cx="1287235" cy="1287235"/>
          </a:xfrm>
          <a:prstGeom prst="rect">
            <a:avLst/>
          </a:prstGeom>
        </p:spPr>
      </p:pic>
      <p:pic>
        <p:nvPicPr>
          <p:cNvPr id="12" name="Graphic 11">
            <a:extLst>
              <a:ext uri="{FF2B5EF4-FFF2-40B4-BE49-F238E27FC236}">
                <a16:creationId xmlns:a16="http://schemas.microsoft.com/office/drawing/2014/main" id="{FB694543-DF2D-C9A9-CE33-E14546E3BE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33231" y="2484665"/>
            <a:ext cx="1287235" cy="1287235"/>
          </a:xfrm>
          <a:prstGeom prst="rect">
            <a:avLst/>
          </a:prstGeom>
        </p:spPr>
      </p:pic>
      <p:sp>
        <p:nvSpPr>
          <p:cNvPr id="15" name="TextBox 14">
            <a:extLst>
              <a:ext uri="{FF2B5EF4-FFF2-40B4-BE49-F238E27FC236}">
                <a16:creationId xmlns:a16="http://schemas.microsoft.com/office/drawing/2014/main" id="{B7B086D4-F83C-D0FF-4B72-5238E45DB6FA}"/>
              </a:ext>
            </a:extLst>
          </p:cNvPr>
          <p:cNvSpPr txBox="1"/>
          <p:nvPr/>
        </p:nvSpPr>
        <p:spPr>
          <a:xfrm>
            <a:off x="859132" y="4174774"/>
            <a:ext cx="3235431" cy="523220"/>
          </a:xfrm>
          <a:prstGeom prst="rect">
            <a:avLst/>
          </a:prstGeom>
          <a:noFill/>
        </p:spPr>
        <p:txBody>
          <a:bodyPr wrap="square">
            <a:spAutoFit/>
          </a:bodyPr>
          <a:lstStyle/>
          <a:p>
            <a:pPr algn="ctr"/>
            <a:r>
              <a:rPr lang="en-US" sz="2800" baseline="0" dirty="0">
                <a:solidFill>
                  <a:schemeClr val="accent1"/>
                </a:solidFill>
                <a:latin typeface="+mj-lt"/>
              </a:rPr>
              <a:t>High complexity</a:t>
            </a:r>
            <a:endParaRPr lang="en-US" sz="2800" dirty="0">
              <a:latin typeface="+mj-lt"/>
            </a:endParaRPr>
          </a:p>
        </p:txBody>
      </p:sp>
      <p:sp>
        <p:nvSpPr>
          <p:cNvPr id="16" name="TextBox 15">
            <a:extLst>
              <a:ext uri="{FF2B5EF4-FFF2-40B4-BE49-F238E27FC236}">
                <a16:creationId xmlns:a16="http://schemas.microsoft.com/office/drawing/2014/main" id="{F487D825-40D3-68D0-11FD-6F3E2DDD0A3D}"/>
              </a:ext>
            </a:extLst>
          </p:cNvPr>
          <p:cNvSpPr txBox="1"/>
          <p:nvPr/>
        </p:nvSpPr>
        <p:spPr>
          <a:xfrm>
            <a:off x="4478284" y="4174774"/>
            <a:ext cx="3235431" cy="954107"/>
          </a:xfrm>
          <a:prstGeom prst="rect">
            <a:avLst/>
          </a:prstGeom>
          <a:noFill/>
        </p:spPr>
        <p:txBody>
          <a:bodyPr wrap="square">
            <a:spAutoFit/>
          </a:bodyPr>
          <a:lstStyle/>
          <a:p>
            <a:pPr algn="ctr"/>
            <a:r>
              <a:rPr lang="en-US" sz="2800" baseline="0" dirty="0">
                <a:solidFill>
                  <a:schemeClr val="accent1"/>
                </a:solidFill>
                <a:latin typeface="+mj-lt"/>
              </a:rPr>
              <a:t>Slow, costly, hard to optimize</a:t>
            </a:r>
            <a:endParaRPr lang="en-US" sz="2800" dirty="0">
              <a:latin typeface="+mj-lt"/>
            </a:endParaRPr>
          </a:p>
        </p:txBody>
      </p:sp>
      <p:sp>
        <p:nvSpPr>
          <p:cNvPr id="17" name="TextBox 16">
            <a:extLst>
              <a:ext uri="{FF2B5EF4-FFF2-40B4-BE49-F238E27FC236}">
                <a16:creationId xmlns:a16="http://schemas.microsoft.com/office/drawing/2014/main" id="{A17A8E3F-37A2-29B0-5DC4-236BA1144EAB}"/>
              </a:ext>
            </a:extLst>
          </p:cNvPr>
          <p:cNvSpPr txBox="1"/>
          <p:nvPr/>
        </p:nvSpPr>
        <p:spPr>
          <a:xfrm>
            <a:off x="8106629" y="4174774"/>
            <a:ext cx="3235431" cy="954107"/>
          </a:xfrm>
          <a:prstGeom prst="rect">
            <a:avLst/>
          </a:prstGeom>
          <a:noFill/>
        </p:spPr>
        <p:txBody>
          <a:bodyPr wrap="square">
            <a:spAutoFit/>
          </a:bodyPr>
          <a:lstStyle/>
          <a:p>
            <a:pPr algn="ctr"/>
            <a:r>
              <a:rPr lang="en-US" sz="2800" baseline="0" dirty="0">
                <a:solidFill>
                  <a:schemeClr val="accent1"/>
                </a:solidFill>
                <a:latin typeface="+mj-lt"/>
              </a:rPr>
              <a:t>Hard to sustain optimality</a:t>
            </a:r>
            <a:endParaRPr lang="en-US" sz="2800" dirty="0">
              <a:latin typeface="+mj-lt"/>
            </a:endParaRPr>
          </a:p>
        </p:txBody>
      </p:sp>
    </p:spTree>
    <p:extLst>
      <p:ext uri="{BB962C8B-B14F-4D97-AF65-F5344CB8AC3E}">
        <p14:creationId xmlns:p14="http://schemas.microsoft.com/office/powerpoint/2010/main" val="68650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54F7-2BC3-CDA4-37ED-013AE2509872}"/>
              </a:ext>
            </a:extLst>
          </p:cNvPr>
          <p:cNvSpPr>
            <a:spLocks noGrp="1"/>
          </p:cNvSpPr>
          <p:nvPr>
            <p:ph type="title"/>
          </p:nvPr>
        </p:nvSpPr>
        <p:spPr/>
        <p:txBody>
          <a:bodyPr>
            <a:normAutofit/>
          </a:bodyPr>
          <a:lstStyle/>
          <a:p>
            <a:r>
              <a:rPr lang="en-US" sz="3200" dirty="0"/>
              <a:t>Challenges — 01 High complexity</a:t>
            </a:r>
            <a:br>
              <a:rPr lang="en-US" dirty="0"/>
            </a:br>
            <a:r>
              <a:rPr lang="en-US" sz="2800" b="0" dirty="0">
                <a:solidFill>
                  <a:schemeClr val="bg1">
                    <a:lumMod val="50000"/>
                  </a:schemeClr>
                </a:solidFill>
              </a:rPr>
              <a:t>Managing the cloud is time-consuming &amp; distracting. You want to spend valuable time on science &amp; innovation.</a:t>
            </a:r>
            <a:endParaRPr lang="en-US" sz="2800" dirty="0">
              <a:solidFill>
                <a:schemeClr val="bg1">
                  <a:lumMod val="50000"/>
                </a:schemeClr>
              </a:solidFill>
            </a:endParaRPr>
          </a:p>
        </p:txBody>
      </p:sp>
      <p:pic>
        <p:nvPicPr>
          <p:cNvPr id="8" name="Picture 2" descr="What is the advantage of AWS CloudFormation? - Quora">
            <a:extLst>
              <a:ext uri="{FF2B5EF4-FFF2-40B4-BE49-F238E27FC236}">
                <a16:creationId xmlns:a16="http://schemas.microsoft.com/office/drawing/2014/main" id="{93B102B7-BC05-0F34-41B9-AEBDC20CF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84" y="2019860"/>
            <a:ext cx="1307142" cy="13071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D3DEEE94-C565-2679-8367-578F47045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061" y="2334350"/>
            <a:ext cx="1683973" cy="6294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oogle Cloud Deployment Manager - Reviews, Pros &amp; Cons | Companies using  Google Cloud Deployment Manager">
            <a:extLst>
              <a:ext uri="{FF2B5EF4-FFF2-40B4-BE49-F238E27FC236}">
                <a16:creationId xmlns:a16="http://schemas.microsoft.com/office/drawing/2014/main" id="{A9D46EE6-ACA1-32F2-90E7-A09085224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690" y="2235142"/>
            <a:ext cx="827816" cy="8278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source Manager In Oracle Cloud | K21Academy">
            <a:extLst>
              <a:ext uri="{FF2B5EF4-FFF2-40B4-BE49-F238E27FC236}">
                <a16:creationId xmlns:a16="http://schemas.microsoft.com/office/drawing/2014/main" id="{E43E937E-E676-3CFC-5D03-31321347E0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68" b="89871" l="9946" r="93638">
                        <a14:foregroundMark x1="93638" y1="39711" x2="93638" y2="39711"/>
                        <a14:foregroundMark x1="93638" y1="39550" x2="93638" y2="39550"/>
                        <a14:foregroundMark x1="59409" y1="30225" x2="59409" y2="30225"/>
                        <a14:foregroundMark x1="61290" y1="29260" x2="61290" y2="29260"/>
                        <a14:foregroundMark x1="65143" y1="31511" x2="65143" y2="31511"/>
                        <a14:foregroundMark x1="65591" y1="31190" x2="65591" y2="31190"/>
                        <a14:foregroundMark x1="67742" y1="31350" x2="67742" y2="31350"/>
                        <a14:foregroundMark x1="71953" y1="31994" x2="71953" y2="31994"/>
                        <a14:foregroundMark x1="68548" y1="26849" x2="89606" y2="38907"/>
                        <a14:foregroundMark x1="89606" y1="38907" x2="64785" y2="27814"/>
                        <a14:foregroundMark x1="86290" y1="29421" x2="87186" y2="41318"/>
                        <a14:foregroundMark x1="88889" y1="48714" x2="56183" y2="48714"/>
                        <a14:foregroundMark x1="61738" y1="64309" x2="69265" y2="74759"/>
                        <a14:foregroundMark x1="69265" y1="74759" x2="83692" y2="73633"/>
                        <a14:foregroundMark x1="93369" y1="85209" x2="93369" y2="85209"/>
                        <a14:backgroundMark x1="26971" y1="6431" x2="26882" y2="6109"/>
                        <a14:backgroundMark x1="24642" y1="4662" x2="34050" y2="6270"/>
                        <a14:backgroundMark x1="36290" y1="5788" x2="10215" y2="6913"/>
                        <a14:backgroundMark x1="11918" y1="4019" x2="67204" y2="7717"/>
                        <a14:backgroundMark x1="67204" y1="7717" x2="18280" y2="11576"/>
                        <a14:backgroundMark x1="2240" y1="2412" x2="2151" y2="161"/>
                        <a14:backgroundMark x1="2778" y1="22990" x2="2330" y2="22990"/>
                        <a14:backgroundMark x1="55376" y1="96302" x2="55735" y2="96624"/>
                        <a14:backgroundMark x1="90771" y1="94534" x2="97312" y2="94212"/>
                      </a14:backgroundRemoval>
                    </a14:imgEffect>
                  </a14:imgLayer>
                </a14:imgProps>
              </a:ext>
              <a:ext uri="{28A0092B-C50C-407E-A947-70E740481C1C}">
                <a14:useLocalDpi xmlns:a14="http://schemas.microsoft.com/office/drawing/2010/main" val="0"/>
              </a:ext>
            </a:extLst>
          </a:blip>
          <a:srcRect/>
          <a:stretch>
            <a:fillRect/>
          </a:stretch>
        </p:blipFill>
        <p:spPr bwMode="auto">
          <a:xfrm>
            <a:off x="7898613" y="2037582"/>
            <a:ext cx="2008435" cy="11193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ashiCorp Terraform | SUE">
            <a:extLst>
              <a:ext uri="{FF2B5EF4-FFF2-40B4-BE49-F238E27FC236}">
                <a16:creationId xmlns:a16="http://schemas.microsoft.com/office/drawing/2014/main" id="{DC32E59E-DD8A-6E2B-4470-27C4938215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6985" y="4272831"/>
            <a:ext cx="1807769" cy="6363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Ansible Logo&quot; Poster for Sale by jokerjoko | Redbubble">
            <a:extLst>
              <a:ext uri="{FF2B5EF4-FFF2-40B4-BE49-F238E27FC236}">
                <a16:creationId xmlns:a16="http://schemas.microsoft.com/office/drawing/2014/main" id="{0807751C-B3A2-46BC-158F-C47D3CDFF9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297" t="9536" r="9295" b="9304"/>
          <a:stretch/>
        </p:blipFill>
        <p:spPr bwMode="auto">
          <a:xfrm>
            <a:off x="4622841" y="4250945"/>
            <a:ext cx="905254" cy="9024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Text&#10;&#10;Description automatically generated">
            <a:extLst>
              <a:ext uri="{FF2B5EF4-FFF2-40B4-BE49-F238E27FC236}">
                <a16:creationId xmlns:a16="http://schemas.microsoft.com/office/drawing/2014/main" id="{DFAF78E3-486E-5118-3441-5653AAFF7BF6}"/>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6664585" y="4358452"/>
            <a:ext cx="836963" cy="604865"/>
          </a:xfrm>
          <a:prstGeom prst="rect">
            <a:avLst/>
          </a:prstGeom>
        </p:spPr>
      </p:pic>
      <p:pic>
        <p:nvPicPr>
          <p:cNvPr id="15" name="Picture 20" descr="Create an AWS S3 Bucket using AWS CLI | by Vishal Sharma | Medium">
            <a:extLst>
              <a:ext uri="{FF2B5EF4-FFF2-40B4-BE49-F238E27FC236}">
                <a16:creationId xmlns:a16="http://schemas.microsoft.com/office/drawing/2014/main" id="{37981332-5AF1-32D3-C1CB-7E6A22155D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9751" y="3200317"/>
            <a:ext cx="1723048" cy="103382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2" descr="Creating a Storage Account Using the Azure CLI | Abou Conde's Blog">
            <a:extLst>
              <a:ext uri="{FF2B5EF4-FFF2-40B4-BE49-F238E27FC236}">
                <a16:creationId xmlns:a16="http://schemas.microsoft.com/office/drawing/2014/main" id="{1A9B5467-D9D4-C964-5B06-CBF26B9A6E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8743" y="3373522"/>
            <a:ext cx="1411716" cy="6964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Introducing: Google Cloud CLI">
            <a:extLst>
              <a:ext uri="{FF2B5EF4-FFF2-40B4-BE49-F238E27FC236}">
                <a16:creationId xmlns:a16="http://schemas.microsoft.com/office/drawing/2014/main" id="{343A193B-38ED-53AD-11BC-E5783A1E835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726" b="90773" l="9992" r="89842">
                        <a14:foregroundMark x1="43630" y1="30673" x2="43630" y2="30673"/>
                        <a14:foregroundMark x1="41882" y1="34414" x2="51873" y2="22943"/>
                        <a14:foregroundMark x1="51873" y1="22943" x2="57036" y2="37905"/>
                        <a14:foregroundMark x1="43214" y1="39651" x2="41216" y2="48628"/>
                        <a14:foregroundMark x1="47127" y1="35411" x2="58618" y2="36908"/>
                        <a14:foregroundMark x1="57036" y1="38903" x2="53622" y2="65835"/>
                        <a14:foregroundMark x1="53622" y1="65835" x2="49376" y2="70823"/>
                        <a14:foregroundMark x1="49376" y1="70823" x2="44047" y2="44389"/>
                        <a14:foregroundMark x1="44047" y1="44389" x2="44130" y2="43392"/>
                        <a14:foregroundMark x1="59450" y1="45137" x2="61199" y2="76808"/>
                        <a14:foregroundMark x1="67527" y1="78055" x2="56037" y2="54364"/>
                        <a14:foregroundMark x1="66778" y1="83042" x2="55620" y2="79551"/>
                        <a14:foregroundMark x1="55620" y1="79551" x2="51707" y2="71820"/>
                        <a14:foregroundMark x1="62614" y1="58354" x2="62614" y2="58354"/>
                        <a14:foregroundMark x1="60616" y1="58354" x2="62948" y2="58603"/>
                        <a14:foregroundMark x1="56203" y1="79800" x2="58035" y2="87531"/>
                        <a14:foregroundMark x1="68859" y1="79052" x2="68859" y2="79052"/>
                        <a14:foregroundMark x1="68443" y1="79800" x2="63863" y2="90025"/>
                        <a14:foregroundMark x1="63863" y1="90025" x2="58118" y2="87531"/>
                        <a14:foregroundMark x1="58618" y1="88529" x2="61782" y2="90025"/>
                        <a14:foregroundMark x1="64280" y1="90773" x2="67277" y2="84040"/>
                        <a14:foregroundMark x1="62864" y1="89277" x2="67527" y2="85037"/>
                        <a14:foregroundMark x1="69053" y1="76808" x2="69192" y2="76060"/>
                        <a14:foregroundMark x1="68822" y1="78055" x2="68961" y2="77307"/>
                        <a14:foregroundMark x1="67527" y1="85037" x2="68822" y2="78055"/>
                        <a14:foregroundMark x1="62948" y1="59352" x2="67777" y2="64838"/>
                        <a14:foregroundMark x1="67777" y1="64838" x2="69359" y2="76559"/>
                        <a14:foregroundMark x1="69359" y1="77057" x2="69359" y2="77556"/>
                        <a14:foregroundMark x1="69359" y1="76559" x2="69359" y2="77057"/>
                        <a14:foregroundMark x1="68776" y1="75561" x2="63614" y2="58603"/>
                        <a14:foregroundMark x1="64863" y1="59352" x2="64863" y2="59352"/>
                        <a14:foregroundMark x1="65112" y1="58354" x2="65112" y2="58354"/>
                        <a14:foregroundMark x1="65695" y1="59102" x2="65695" y2="59102"/>
                        <a14:foregroundMark x1="66445" y1="60100" x2="66445" y2="60100"/>
                        <a14:foregroundMark x1="66944" y1="61347" x2="66944" y2="61347"/>
                        <a14:foregroundMark x1="67361" y1="62594" x2="67361" y2="62594"/>
                        <a14:foregroundMark x1="68526" y1="66085" x2="68526" y2="66085"/>
                        <a14:foregroundMark x1="67111" y1="86783" x2="67111" y2="86783"/>
                        <a14:foregroundMark x1="66112" y1="88030" x2="66112" y2="88030"/>
                        <a14:backgroundMark x1="69525" y1="78055" x2="69525" y2="78055"/>
                        <a14:backgroundMark x1="69525" y1="77307" x2="69525" y2="77307"/>
                        <a14:backgroundMark x1="69609" y1="76808" x2="69609" y2="76808"/>
                        <a14:backgroundMark x1="69525" y1="77057" x2="69525" y2="77057"/>
                      </a14:backgroundRemoval>
                    </a14:imgEffect>
                  </a14:imgLayer>
                </a14:imgProps>
              </a:ext>
              <a:ext uri="{28A0092B-C50C-407E-A947-70E740481C1C}">
                <a14:useLocalDpi xmlns:a14="http://schemas.microsoft.com/office/drawing/2010/main" val="0"/>
              </a:ext>
            </a:extLst>
          </a:blip>
          <a:srcRect/>
          <a:stretch>
            <a:fillRect/>
          </a:stretch>
        </p:blipFill>
        <p:spPr bwMode="auto">
          <a:xfrm>
            <a:off x="5984108" y="3250998"/>
            <a:ext cx="2702983" cy="9024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6" descr="No photo description available.">
            <a:extLst>
              <a:ext uri="{FF2B5EF4-FFF2-40B4-BE49-F238E27FC236}">
                <a16:creationId xmlns:a16="http://schemas.microsoft.com/office/drawing/2014/main" id="{03C9F21C-A652-5AB7-0220-F2084B4715A8}"/>
              </a:ext>
            </a:extLst>
          </p:cNvPr>
          <p:cNvPicPr>
            <a:picLocks noChangeAspect="1" noChangeArrowheads="1"/>
          </p:cNvPicPr>
          <p:nvPr/>
        </p:nvPicPr>
        <p:blipFill>
          <a:blip r:embed="rId14">
            <a:lum bright="70000" contrast="-70000"/>
            <a:extLst>
              <a:ext uri="{BEBA8EAE-BF5A-486C-A8C5-ECC9F3942E4B}">
                <a14:imgProps xmlns:a14="http://schemas.microsoft.com/office/drawing/2010/main">
                  <a14:imgLayer r:embed="rId15">
                    <a14:imgEffect>
                      <a14:backgroundRemoval t="7500" b="95750" l="10000" r="90000">
                        <a14:foregroundMark x1="18814" y1="91000" x2="18814" y2="91000"/>
                        <a14:foregroundMark x1="17458" y1="95750" x2="17458" y2="95750"/>
                        <a14:foregroundMark x1="20847" y1="90750" x2="20847" y2="90750"/>
                        <a14:foregroundMark x1="26102" y1="89750" x2="26102" y2="89750"/>
                        <a14:foregroundMark x1="28814" y1="90500" x2="28814" y2="90500"/>
                        <a14:foregroundMark x1="33051" y1="88250" x2="33051" y2="88250"/>
                        <a14:foregroundMark x1="38136" y1="91500" x2="38136" y2="91500"/>
                        <a14:foregroundMark x1="38305" y1="91500" x2="38305" y2="91500"/>
                        <a14:foregroundMark x1="38305" y1="91500" x2="38305" y2="91500"/>
                        <a14:foregroundMark x1="43898" y1="86750" x2="43898" y2="86750"/>
                        <a14:foregroundMark x1="47966" y1="86500" x2="47966" y2="86500"/>
                        <a14:foregroundMark x1="52542" y1="89750" x2="52542" y2="89750"/>
                        <a14:foregroundMark x1="55085" y1="90000" x2="55085" y2="90000"/>
                        <a14:foregroundMark x1="62203" y1="89500" x2="62203" y2="89500"/>
                        <a14:foregroundMark x1="67966" y1="89000" x2="67966" y2="89000"/>
                        <a14:foregroundMark x1="73559" y1="90000" x2="73559" y2="90000"/>
                        <a14:foregroundMark x1="80847" y1="92250" x2="80847" y2="92250"/>
                        <a14:foregroundMark x1="83559" y1="90500" x2="83559" y2="90500"/>
                        <a14:foregroundMark x1="85932" y1="90500" x2="85932" y2="90500"/>
                        <a14:foregroundMark x1="49661" y1="7500" x2="49661" y2="7500"/>
                        <a14:backgroundMark x1="25254" y1="93750" x2="25254" y2="93750"/>
                        <a14:backgroundMark x1="37288" y1="91000" x2="37288" y2="91000"/>
                        <a14:backgroundMark x1="80847" y1="90750" x2="80847" y2="90750"/>
                      </a14:backgroundRemoval>
                    </a14:imgEffect>
                  </a14:imgLayer>
                </a14:imgProps>
              </a:ext>
              <a:ext uri="{28A0092B-C50C-407E-A947-70E740481C1C}">
                <a14:useLocalDpi xmlns:a14="http://schemas.microsoft.com/office/drawing/2010/main" val="0"/>
              </a:ext>
            </a:extLst>
          </a:blip>
          <a:srcRect/>
          <a:stretch>
            <a:fillRect/>
          </a:stretch>
        </p:blipFill>
        <p:spPr bwMode="auto">
          <a:xfrm>
            <a:off x="8791398" y="3271710"/>
            <a:ext cx="1177433" cy="7982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8" descr="License Management Software Automation - SoftwareKey.com">
            <a:extLst>
              <a:ext uri="{FF2B5EF4-FFF2-40B4-BE49-F238E27FC236}">
                <a16:creationId xmlns:a16="http://schemas.microsoft.com/office/drawing/2014/main" id="{BADDC0D7-2A46-FFE6-0559-F9649485D9B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68588" y="4402991"/>
            <a:ext cx="484530" cy="5566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2" descr="Amazon Web Services (S3) Connection – BlueConic Knowledge Base">
            <a:extLst>
              <a:ext uri="{FF2B5EF4-FFF2-40B4-BE49-F238E27FC236}">
                <a16:creationId xmlns:a16="http://schemas.microsoft.com/office/drawing/2014/main" id="{561877D0-5B74-A3D9-CE0D-F9D0FACA016E}"/>
              </a:ext>
            </a:extLst>
          </p:cNvPr>
          <p:cNvPicPr>
            <a:picLocks noChangeAspect="1" noChangeArrowheads="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1967117" y="5062016"/>
            <a:ext cx="916693" cy="9166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4" descr="Azure Blob Storage">
            <a:extLst>
              <a:ext uri="{FF2B5EF4-FFF2-40B4-BE49-F238E27FC236}">
                <a16:creationId xmlns:a16="http://schemas.microsoft.com/office/drawing/2014/main" id="{D812B707-CB54-54F6-704B-2B35C9CCE0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38738" y="5153441"/>
            <a:ext cx="2038025" cy="873736"/>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a:extLst>
              <a:ext uri="{FF2B5EF4-FFF2-40B4-BE49-F238E27FC236}">
                <a16:creationId xmlns:a16="http://schemas.microsoft.com/office/drawing/2014/main" id="{18A3DA04-8B6D-8BF6-9381-3C59493DC85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60866" y="5039520"/>
            <a:ext cx="1442529" cy="961685"/>
          </a:xfrm>
          <a:prstGeom prst="rect">
            <a:avLst/>
          </a:prstGeom>
        </p:spPr>
      </p:pic>
      <p:pic>
        <p:nvPicPr>
          <p:cNvPr id="23" name="Picture 44" descr="Oracle Cloudのオブジェクト・ストレージをWordPressに適用できなかった話 | miyacle">
            <a:extLst>
              <a:ext uri="{FF2B5EF4-FFF2-40B4-BE49-F238E27FC236}">
                <a16:creationId xmlns:a16="http://schemas.microsoft.com/office/drawing/2014/main" id="{F7C1651F-C9DD-3C4F-60D8-61E413F0F055}"/>
              </a:ext>
            </a:extLst>
          </p:cNvPr>
          <p:cNvPicPr>
            <a:picLocks noChangeAspect="1" noChangeArrowheads="1"/>
          </p:cNvPicPr>
          <p:nvPr/>
        </p:nvPicPr>
        <p:blipFill>
          <a:blip r:embed="rId21">
            <a:lum bright="70000" contrast="-70000"/>
            <a:extLst>
              <a:ext uri="{28A0092B-C50C-407E-A947-70E740481C1C}">
                <a14:useLocalDpi xmlns:a14="http://schemas.microsoft.com/office/drawing/2010/main" val="0"/>
              </a:ext>
            </a:extLst>
          </a:blip>
          <a:srcRect/>
          <a:stretch>
            <a:fillRect/>
          </a:stretch>
        </p:blipFill>
        <p:spPr bwMode="auto">
          <a:xfrm>
            <a:off x="8902830" y="5102212"/>
            <a:ext cx="876498" cy="8764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EF038511-8246-1407-7BCE-1C935EB0A85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36408" y="4300938"/>
            <a:ext cx="809340" cy="80934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8EF502CC-6691-9BD2-2BF4-84CF913BB5EC}"/>
              </a:ext>
            </a:extLst>
          </p:cNvPr>
          <p:cNvSpPr>
            <a:spLocks noGrp="1"/>
          </p:cNvSpPr>
          <p:nvPr>
            <p:ph type="ftr" sz="quarter" idx="11"/>
          </p:nvPr>
        </p:nvSpPr>
        <p:spPr/>
        <p:txBody>
          <a:bodyPr/>
          <a:lstStyle/>
          <a:p>
            <a:r>
              <a:rPr lang="en-US"/>
              <a:t>Copyright © by Fovus Corporation. | www.fovus.co</a:t>
            </a:r>
          </a:p>
        </p:txBody>
      </p:sp>
    </p:spTree>
    <p:extLst>
      <p:ext uri="{BB962C8B-B14F-4D97-AF65-F5344CB8AC3E}">
        <p14:creationId xmlns:p14="http://schemas.microsoft.com/office/powerpoint/2010/main" val="728463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F365-4B7F-4A77-AE40-EFDCC9A63916}"/>
              </a:ext>
            </a:extLst>
          </p:cNvPr>
          <p:cNvSpPr>
            <a:spLocks noGrp="1"/>
          </p:cNvSpPr>
          <p:nvPr>
            <p:ph type="title"/>
          </p:nvPr>
        </p:nvSpPr>
        <p:spPr/>
        <p:txBody>
          <a:bodyPr>
            <a:normAutofit fontScale="90000"/>
          </a:bodyPr>
          <a:lstStyle/>
          <a:p>
            <a:r>
              <a:rPr lang="en-US" sz="3600" dirty="0"/>
              <a:t>Challenges — 02 Slow, costly, hard to optimize</a:t>
            </a:r>
            <a:br>
              <a:rPr lang="en-US" dirty="0"/>
            </a:br>
            <a:r>
              <a:rPr lang="en-US" sz="3100" b="0" dirty="0">
                <a:solidFill>
                  <a:schemeClr val="bg1">
                    <a:lumMod val="50000"/>
                  </a:schemeClr>
                </a:solidFill>
              </a:rPr>
              <a:t>Cloud offerings are increasingly diverse &amp; heterogeneous, making it arduous to find the optimal HPC strategy.</a:t>
            </a:r>
          </a:p>
        </p:txBody>
      </p:sp>
      <p:sp>
        <p:nvSpPr>
          <p:cNvPr id="12" name="TextBox 11">
            <a:extLst>
              <a:ext uri="{FF2B5EF4-FFF2-40B4-BE49-F238E27FC236}">
                <a16:creationId xmlns:a16="http://schemas.microsoft.com/office/drawing/2014/main" id="{27AD10C2-0DDC-4922-8E81-4FBE7406FF33}"/>
              </a:ext>
            </a:extLst>
          </p:cNvPr>
          <p:cNvSpPr txBox="1"/>
          <p:nvPr/>
        </p:nvSpPr>
        <p:spPr>
          <a:xfrm>
            <a:off x="7184345" y="2483642"/>
            <a:ext cx="3629121" cy="400110"/>
          </a:xfrm>
          <a:prstGeom prst="rect">
            <a:avLst/>
          </a:prstGeom>
          <a:noFill/>
        </p:spPr>
        <p:txBody>
          <a:bodyPr wrap="square">
            <a:spAutoFit/>
          </a:bodyPr>
          <a:lstStyle/>
          <a:p>
            <a:pPr algn="ctr"/>
            <a:r>
              <a:rPr lang="en-US" sz="2000" b="1" dirty="0">
                <a:solidFill>
                  <a:schemeClr val="bg1"/>
                </a:solidFill>
                <a:latin typeface="+mj-lt"/>
              </a:rPr>
              <a:t>HPC Strategy Space </a:t>
            </a:r>
          </a:p>
        </p:txBody>
      </p:sp>
      <p:cxnSp>
        <p:nvCxnSpPr>
          <p:cNvPr id="1088" name="Straight Arrow Connector 1087">
            <a:extLst>
              <a:ext uri="{FF2B5EF4-FFF2-40B4-BE49-F238E27FC236}">
                <a16:creationId xmlns:a16="http://schemas.microsoft.com/office/drawing/2014/main" id="{4F2AAEF4-258D-5A12-CBFC-2D89C9B090A6}"/>
              </a:ext>
            </a:extLst>
          </p:cNvPr>
          <p:cNvCxnSpPr>
            <a:cxnSpLocks/>
          </p:cNvCxnSpPr>
          <p:nvPr/>
        </p:nvCxnSpPr>
        <p:spPr>
          <a:xfrm>
            <a:off x="6954106" y="5558020"/>
            <a:ext cx="3629121"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089" name="Straight Arrow Connector 1088">
            <a:extLst>
              <a:ext uri="{FF2B5EF4-FFF2-40B4-BE49-F238E27FC236}">
                <a16:creationId xmlns:a16="http://schemas.microsoft.com/office/drawing/2014/main" id="{35FBDADE-C137-435B-7970-1AD0D45B036E}"/>
              </a:ext>
            </a:extLst>
          </p:cNvPr>
          <p:cNvCxnSpPr>
            <a:cxnSpLocks/>
          </p:cNvCxnSpPr>
          <p:nvPr/>
        </p:nvCxnSpPr>
        <p:spPr>
          <a:xfrm flipV="1">
            <a:off x="7214741" y="2792639"/>
            <a:ext cx="0" cy="3003928"/>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090" name="Arc 1089">
            <a:extLst>
              <a:ext uri="{FF2B5EF4-FFF2-40B4-BE49-F238E27FC236}">
                <a16:creationId xmlns:a16="http://schemas.microsoft.com/office/drawing/2014/main" id="{8DDA0F8E-F043-756F-33E3-332C96378E6B}"/>
              </a:ext>
            </a:extLst>
          </p:cNvPr>
          <p:cNvSpPr/>
          <p:nvPr/>
        </p:nvSpPr>
        <p:spPr>
          <a:xfrm rot="10800000">
            <a:off x="7743162" y="767192"/>
            <a:ext cx="5488332" cy="4380595"/>
          </a:xfrm>
          <a:prstGeom prst="arc">
            <a:avLst>
              <a:gd name="adj1" fmla="val 16104036"/>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091" name="TextBox 1090">
            <a:extLst>
              <a:ext uri="{FF2B5EF4-FFF2-40B4-BE49-F238E27FC236}">
                <a16:creationId xmlns:a16="http://schemas.microsoft.com/office/drawing/2014/main" id="{C636A054-7083-0588-6318-60378AE53CB7}"/>
              </a:ext>
            </a:extLst>
          </p:cNvPr>
          <p:cNvSpPr txBox="1"/>
          <p:nvPr/>
        </p:nvSpPr>
        <p:spPr>
          <a:xfrm>
            <a:off x="9961176" y="5533881"/>
            <a:ext cx="899935" cy="338554"/>
          </a:xfrm>
          <a:prstGeom prst="rect">
            <a:avLst/>
          </a:prstGeom>
          <a:noFill/>
        </p:spPr>
        <p:txBody>
          <a:bodyPr wrap="square">
            <a:spAutoFit/>
          </a:bodyPr>
          <a:lstStyle/>
          <a:p>
            <a:pPr algn="ctr"/>
            <a:r>
              <a:rPr lang="en-US" sz="1600" dirty="0"/>
              <a:t>Time</a:t>
            </a:r>
          </a:p>
        </p:txBody>
      </p:sp>
      <p:sp>
        <p:nvSpPr>
          <p:cNvPr id="1092" name="TextBox 1091">
            <a:extLst>
              <a:ext uri="{FF2B5EF4-FFF2-40B4-BE49-F238E27FC236}">
                <a16:creationId xmlns:a16="http://schemas.microsoft.com/office/drawing/2014/main" id="{97BD45B6-CF2E-8551-177A-1D92CC7F125D}"/>
              </a:ext>
            </a:extLst>
          </p:cNvPr>
          <p:cNvSpPr txBox="1"/>
          <p:nvPr/>
        </p:nvSpPr>
        <p:spPr>
          <a:xfrm>
            <a:off x="6823424" y="2691137"/>
            <a:ext cx="441971" cy="232253"/>
          </a:xfrm>
          <a:prstGeom prst="rect">
            <a:avLst/>
          </a:prstGeom>
          <a:noFill/>
        </p:spPr>
        <p:txBody>
          <a:bodyPr wrap="square">
            <a:spAutoFit/>
          </a:bodyPr>
          <a:lstStyle/>
          <a:p>
            <a:pPr algn="ctr"/>
            <a:r>
              <a:rPr lang="en-US" sz="1600" dirty="0"/>
              <a:t>$</a:t>
            </a:r>
          </a:p>
        </p:txBody>
      </p:sp>
      <p:sp>
        <p:nvSpPr>
          <p:cNvPr id="1093" name="Oval 1092">
            <a:extLst>
              <a:ext uri="{FF2B5EF4-FFF2-40B4-BE49-F238E27FC236}">
                <a16:creationId xmlns:a16="http://schemas.microsoft.com/office/drawing/2014/main" id="{EC202553-6D2F-D1F6-1987-3A9ACCAA0F18}"/>
              </a:ext>
            </a:extLst>
          </p:cNvPr>
          <p:cNvSpPr/>
          <p:nvPr/>
        </p:nvSpPr>
        <p:spPr>
          <a:xfrm>
            <a:off x="7904834" y="2991802"/>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94" name="Oval 1093">
            <a:extLst>
              <a:ext uri="{FF2B5EF4-FFF2-40B4-BE49-F238E27FC236}">
                <a16:creationId xmlns:a16="http://schemas.microsoft.com/office/drawing/2014/main" id="{43D5AAEB-077A-506A-D8E2-FCE8D0770B23}"/>
              </a:ext>
            </a:extLst>
          </p:cNvPr>
          <p:cNvSpPr/>
          <p:nvPr/>
        </p:nvSpPr>
        <p:spPr>
          <a:xfrm>
            <a:off x="8297472" y="3272922"/>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95" name="Oval 1094">
            <a:extLst>
              <a:ext uri="{FF2B5EF4-FFF2-40B4-BE49-F238E27FC236}">
                <a16:creationId xmlns:a16="http://schemas.microsoft.com/office/drawing/2014/main" id="{0CE7B6D1-4796-7889-CD61-1B669B1255AE}"/>
              </a:ext>
            </a:extLst>
          </p:cNvPr>
          <p:cNvSpPr/>
          <p:nvPr/>
        </p:nvSpPr>
        <p:spPr>
          <a:xfrm>
            <a:off x="7936339" y="3385425"/>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96" name="Oval 1095">
            <a:extLst>
              <a:ext uri="{FF2B5EF4-FFF2-40B4-BE49-F238E27FC236}">
                <a16:creationId xmlns:a16="http://schemas.microsoft.com/office/drawing/2014/main" id="{B4AAE3DD-814E-5BE2-A8AC-B75623BAEE8D}"/>
              </a:ext>
            </a:extLst>
          </p:cNvPr>
          <p:cNvSpPr/>
          <p:nvPr/>
        </p:nvSpPr>
        <p:spPr>
          <a:xfrm>
            <a:off x="8641218" y="3160558"/>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97" name="Oval 1096">
            <a:extLst>
              <a:ext uri="{FF2B5EF4-FFF2-40B4-BE49-F238E27FC236}">
                <a16:creationId xmlns:a16="http://schemas.microsoft.com/office/drawing/2014/main" id="{4AC745FC-C7E1-ABC0-6532-92F95AF69D98}"/>
              </a:ext>
            </a:extLst>
          </p:cNvPr>
          <p:cNvSpPr/>
          <p:nvPr/>
        </p:nvSpPr>
        <p:spPr>
          <a:xfrm>
            <a:off x="9033856" y="3441677"/>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98" name="Oval 1097">
            <a:extLst>
              <a:ext uri="{FF2B5EF4-FFF2-40B4-BE49-F238E27FC236}">
                <a16:creationId xmlns:a16="http://schemas.microsoft.com/office/drawing/2014/main" id="{E4C21DF3-5B23-E844-A42F-9A5FC881665B}"/>
              </a:ext>
            </a:extLst>
          </p:cNvPr>
          <p:cNvSpPr/>
          <p:nvPr/>
        </p:nvSpPr>
        <p:spPr>
          <a:xfrm>
            <a:off x="8672723" y="3554181"/>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99" name="Oval 1098">
            <a:extLst>
              <a:ext uri="{FF2B5EF4-FFF2-40B4-BE49-F238E27FC236}">
                <a16:creationId xmlns:a16="http://schemas.microsoft.com/office/drawing/2014/main" id="{B9106A54-B23C-6256-E922-4599EAD55F81}"/>
              </a:ext>
            </a:extLst>
          </p:cNvPr>
          <p:cNvSpPr/>
          <p:nvPr/>
        </p:nvSpPr>
        <p:spPr>
          <a:xfrm>
            <a:off x="8100853" y="3744222"/>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0" name="Oval 1099">
            <a:extLst>
              <a:ext uri="{FF2B5EF4-FFF2-40B4-BE49-F238E27FC236}">
                <a16:creationId xmlns:a16="http://schemas.microsoft.com/office/drawing/2014/main" id="{FA17440C-8900-6429-C147-BB0E43ED157F}"/>
              </a:ext>
            </a:extLst>
          </p:cNvPr>
          <p:cNvSpPr/>
          <p:nvPr/>
        </p:nvSpPr>
        <p:spPr>
          <a:xfrm>
            <a:off x="8444599" y="3631858"/>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1" name="Oval 1100">
            <a:extLst>
              <a:ext uri="{FF2B5EF4-FFF2-40B4-BE49-F238E27FC236}">
                <a16:creationId xmlns:a16="http://schemas.microsoft.com/office/drawing/2014/main" id="{249FD55D-66E3-8B61-6BEB-2DB96D422969}"/>
              </a:ext>
            </a:extLst>
          </p:cNvPr>
          <p:cNvSpPr/>
          <p:nvPr/>
        </p:nvSpPr>
        <p:spPr>
          <a:xfrm>
            <a:off x="9140832" y="3109152"/>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2" name="Oval 1101">
            <a:extLst>
              <a:ext uri="{FF2B5EF4-FFF2-40B4-BE49-F238E27FC236}">
                <a16:creationId xmlns:a16="http://schemas.microsoft.com/office/drawing/2014/main" id="{25F010B5-7145-BD7E-0273-AF964BD307FD}"/>
              </a:ext>
            </a:extLst>
          </p:cNvPr>
          <p:cNvSpPr/>
          <p:nvPr/>
        </p:nvSpPr>
        <p:spPr>
          <a:xfrm>
            <a:off x="9516084" y="3390411"/>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3" name="Oval 1102">
            <a:extLst>
              <a:ext uri="{FF2B5EF4-FFF2-40B4-BE49-F238E27FC236}">
                <a16:creationId xmlns:a16="http://schemas.microsoft.com/office/drawing/2014/main" id="{0C408EA5-7844-DDD0-15B8-86F0E91EA681}"/>
              </a:ext>
            </a:extLst>
          </p:cNvPr>
          <p:cNvSpPr/>
          <p:nvPr/>
        </p:nvSpPr>
        <p:spPr>
          <a:xfrm>
            <a:off x="9312192" y="3683625"/>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4" name="Oval 1103">
            <a:extLst>
              <a:ext uri="{FF2B5EF4-FFF2-40B4-BE49-F238E27FC236}">
                <a16:creationId xmlns:a16="http://schemas.microsoft.com/office/drawing/2014/main" id="{F418D913-053B-A236-4667-9FA4FD0C2AC3}"/>
              </a:ext>
            </a:extLst>
          </p:cNvPr>
          <p:cNvSpPr/>
          <p:nvPr/>
        </p:nvSpPr>
        <p:spPr>
          <a:xfrm>
            <a:off x="9704829" y="3964744"/>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5" name="Oval 1104">
            <a:extLst>
              <a:ext uri="{FF2B5EF4-FFF2-40B4-BE49-F238E27FC236}">
                <a16:creationId xmlns:a16="http://schemas.microsoft.com/office/drawing/2014/main" id="{3F0E502D-F360-BA9F-575C-AA4B244365A9}"/>
              </a:ext>
            </a:extLst>
          </p:cNvPr>
          <p:cNvSpPr/>
          <p:nvPr/>
        </p:nvSpPr>
        <p:spPr>
          <a:xfrm>
            <a:off x="9508210" y="4436044"/>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6" name="Oval 1105">
            <a:extLst>
              <a:ext uri="{FF2B5EF4-FFF2-40B4-BE49-F238E27FC236}">
                <a16:creationId xmlns:a16="http://schemas.microsoft.com/office/drawing/2014/main" id="{9D8ED443-5439-18F1-C178-8329745D207E}"/>
              </a:ext>
            </a:extLst>
          </p:cNvPr>
          <p:cNvSpPr/>
          <p:nvPr/>
        </p:nvSpPr>
        <p:spPr>
          <a:xfrm>
            <a:off x="8697908" y="3930100"/>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7" name="Oval 1106">
            <a:extLst>
              <a:ext uri="{FF2B5EF4-FFF2-40B4-BE49-F238E27FC236}">
                <a16:creationId xmlns:a16="http://schemas.microsoft.com/office/drawing/2014/main" id="{742C0D95-F12B-45D5-02B6-88B0A965DF42}"/>
              </a:ext>
            </a:extLst>
          </p:cNvPr>
          <p:cNvSpPr/>
          <p:nvPr/>
        </p:nvSpPr>
        <p:spPr>
          <a:xfrm>
            <a:off x="8336775" y="4042604"/>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8" name="Oval 1107">
            <a:extLst>
              <a:ext uri="{FF2B5EF4-FFF2-40B4-BE49-F238E27FC236}">
                <a16:creationId xmlns:a16="http://schemas.microsoft.com/office/drawing/2014/main" id="{B3E364E3-1C0C-A9A5-4477-7FAD35F9C829}"/>
              </a:ext>
            </a:extLst>
          </p:cNvPr>
          <p:cNvSpPr/>
          <p:nvPr/>
        </p:nvSpPr>
        <p:spPr>
          <a:xfrm>
            <a:off x="9229425" y="4137265"/>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09" name="Oval 1108">
            <a:extLst>
              <a:ext uri="{FF2B5EF4-FFF2-40B4-BE49-F238E27FC236}">
                <a16:creationId xmlns:a16="http://schemas.microsoft.com/office/drawing/2014/main" id="{5C7D02CC-37E2-1375-F1CD-7FACE0B5F978}"/>
              </a:ext>
            </a:extLst>
          </p:cNvPr>
          <p:cNvSpPr/>
          <p:nvPr/>
        </p:nvSpPr>
        <p:spPr>
          <a:xfrm>
            <a:off x="8868293" y="4249768"/>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0" name="Oval 1109">
            <a:extLst>
              <a:ext uri="{FF2B5EF4-FFF2-40B4-BE49-F238E27FC236}">
                <a16:creationId xmlns:a16="http://schemas.microsoft.com/office/drawing/2014/main" id="{4C1955CA-8B81-3273-740E-22F5F48E58A2}"/>
              </a:ext>
            </a:extLst>
          </p:cNvPr>
          <p:cNvSpPr/>
          <p:nvPr/>
        </p:nvSpPr>
        <p:spPr>
          <a:xfrm>
            <a:off x="10200266" y="3485072"/>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1" name="Oval 1110">
            <a:extLst>
              <a:ext uri="{FF2B5EF4-FFF2-40B4-BE49-F238E27FC236}">
                <a16:creationId xmlns:a16="http://schemas.microsoft.com/office/drawing/2014/main" id="{47184895-6C0F-1F44-291A-857E033D763E}"/>
              </a:ext>
            </a:extLst>
          </p:cNvPr>
          <p:cNvSpPr/>
          <p:nvPr/>
        </p:nvSpPr>
        <p:spPr>
          <a:xfrm>
            <a:off x="9839134" y="3597576"/>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2" name="Oval 1111">
            <a:extLst>
              <a:ext uri="{FF2B5EF4-FFF2-40B4-BE49-F238E27FC236}">
                <a16:creationId xmlns:a16="http://schemas.microsoft.com/office/drawing/2014/main" id="{68228013-0892-C854-0BEA-EC8203BD5504}"/>
              </a:ext>
            </a:extLst>
          </p:cNvPr>
          <p:cNvSpPr/>
          <p:nvPr/>
        </p:nvSpPr>
        <p:spPr>
          <a:xfrm>
            <a:off x="10324078" y="4043354"/>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3" name="Oval 1112">
            <a:extLst>
              <a:ext uri="{FF2B5EF4-FFF2-40B4-BE49-F238E27FC236}">
                <a16:creationId xmlns:a16="http://schemas.microsoft.com/office/drawing/2014/main" id="{9D5ED0B5-ECE0-C740-0A57-3F60131AD240}"/>
              </a:ext>
            </a:extLst>
          </p:cNvPr>
          <p:cNvSpPr/>
          <p:nvPr/>
        </p:nvSpPr>
        <p:spPr>
          <a:xfrm>
            <a:off x="10034703" y="4293164"/>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4" name="Oval 1113">
            <a:extLst>
              <a:ext uri="{FF2B5EF4-FFF2-40B4-BE49-F238E27FC236}">
                <a16:creationId xmlns:a16="http://schemas.microsoft.com/office/drawing/2014/main" id="{7B60029B-E414-7123-FCC1-FC4D2CA09DC4}"/>
              </a:ext>
            </a:extLst>
          </p:cNvPr>
          <p:cNvSpPr/>
          <p:nvPr/>
        </p:nvSpPr>
        <p:spPr>
          <a:xfrm>
            <a:off x="10014955" y="3100663"/>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5" name="Oval 1114">
            <a:extLst>
              <a:ext uri="{FF2B5EF4-FFF2-40B4-BE49-F238E27FC236}">
                <a16:creationId xmlns:a16="http://schemas.microsoft.com/office/drawing/2014/main" id="{D2A1D779-2C56-D7F6-8C28-0F7091AFCDEE}"/>
              </a:ext>
            </a:extLst>
          </p:cNvPr>
          <p:cNvSpPr/>
          <p:nvPr/>
        </p:nvSpPr>
        <p:spPr>
          <a:xfrm>
            <a:off x="10210524" y="3796251"/>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6" name="Oval 1115">
            <a:extLst>
              <a:ext uri="{FF2B5EF4-FFF2-40B4-BE49-F238E27FC236}">
                <a16:creationId xmlns:a16="http://schemas.microsoft.com/office/drawing/2014/main" id="{F0F1C981-19C6-9BC5-0794-3CA647BDCC81}"/>
              </a:ext>
            </a:extLst>
          </p:cNvPr>
          <p:cNvSpPr/>
          <p:nvPr/>
        </p:nvSpPr>
        <p:spPr>
          <a:xfrm>
            <a:off x="8584966" y="4401540"/>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7" name="Oval 1116">
            <a:extLst>
              <a:ext uri="{FF2B5EF4-FFF2-40B4-BE49-F238E27FC236}">
                <a16:creationId xmlns:a16="http://schemas.microsoft.com/office/drawing/2014/main" id="{1ABFFB66-D8F4-6A79-BFFC-5ABA70E4865C}"/>
              </a:ext>
            </a:extLst>
          </p:cNvPr>
          <p:cNvSpPr/>
          <p:nvPr/>
        </p:nvSpPr>
        <p:spPr>
          <a:xfrm>
            <a:off x="10324078" y="4468541"/>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8" name="Oval 1117">
            <a:extLst>
              <a:ext uri="{FF2B5EF4-FFF2-40B4-BE49-F238E27FC236}">
                <a16:creationId xmlns:a16="http://schemas.microsoft.com/office/drawing/2014/main" id="{CB72E9D7-3C4E-3955-8C81-38F0F7EBA931}"/>
              </a:ext>
            </a:extLst>
          </p:cNvPr>
          <p:cNvSpPr/>
          <p:nvPr/>
        </p:nvSpPr>
        <p:spPr>
          <a:xfrm>
            <a:off x="10127458" y="4939841"/>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19" name="Oval 1118">
            <a:extLst>
              <a:ext uri="{FF2B5EF4-FFF2-40B4-BE49-F238E27FC236}">
                <a16:creationId xmlns:a16="http://schemas.microsoft.com/office/drawing/2014/main" id="{35C032A7-A5E5-8CE9-09FB-FF29AE4401A7}"/>
              </a:ext>
            </a:extLst>
          </p:cNvPr>
          <p:cNvSpPr/>
          <p:nvPr/>
        </p:nvSpPr>
        <p:spPr>
          <a:xfrm>
            <a:off x="9848674" y="4641062"/>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0" name="Oval 1119">
            <a:extLst>
              <a:ext uri="{FF2B5EF4-FFF2-40B4-BE49-F238E27FC236}">
                <a16:creationId xmlns:a16="http://schemas.microsoft.com/office/drawing/2014/main" id="{FA61583D-6450-5E03-48EE-5A3CF9D26228}"/>
              </a:ext>
            </a:extLst>
          </p:cNvPr>
          <p:cNvSpPr/>
          <p:nvPr/>
        </p:nvSpPr>
        <p:spPr>
          <a:xfrm>
            <a:off x="9572336" y="4868216"/>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1" name="Oval 1120">
            <a:extLst>
              <a:ext uri="{FF2B5EF4-FFF2-40B4-BE49-F238E27FC236}">
                <a16:creationId xmlns:a16="http://schemas.microsoft.com/office/drawing/2014/main" id="{6809A780-E0D5-79E4-957F-5002C6594471}"/>
              </a:ext>
            </a:extLst>
          </p:cNvPr>
          <p:cNvSpPr/>
          <p:nvPr/>
        </p:nvSpPr>
        <p:spPr>
          <a:xfrm>
            <a:off x="9009554" y="4696131"/>
            <a:ext cx="112503" cy="112504"/>
          </a:xfrm>
          <a:prstGeom prst="ellipse">
            <a:avLst/>
          </a:prstGeom>
          <a:solidFill>
            <a:schemeClr val="tx1">
              <a:lumMod val="1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24" name="TextBox 1123">
            <a:extLst>
              <a:ext uri="{FF2B5EF4-FFF2-40B4-BE49-F238E27FC236}">
                <a16:creationId xmlns:a16="http://schemas.microsoft.com/office/drawing/2014/main" id="{FDC0C5E4-5E25-24FC-B56A-306F05CDA1CD}"/>
              </a:ext>
            </a:extLst>
          </p:cNvPr>
          <p:cNvSpPr txBox="1"/>
          <p:nvPr/>
        </p:nvSpPr>
        <p:spPr>
          <a:xfrm>
            <a:off x="7404236" y="4796038"/>
            <a:ext cx="1694249" cy="400110"/>
          </a:xfrm>
          <a:prstGeom prst="rect">
            <a:avLst/>
          </a:prstGeom>
          <a:noFill/>
        </p:spPr>
        <p:txBody>
          <a:bodyPr wrap="square">
            <a:spAutoFit/>
          </a:bodyPr>
          <a:lstStyle/>
          <a:p>
            <a:r>
              <a:rPr lang="en-US" sz="2000" dirty="0">
                <a:solidFill>
                  <a:schemeClr val="accent1"/>
                </a:solidFill>
                <a:effectLst/>
              </a:rPr>
              <a:t>Optimal</a:t>
            </a:r>
            <a:r>
              <a:rPr lang="en-US" sz="2000" b="1" dirty="0">
                <a:solidFill>
                  <a:schemeClr val="accent1"/>
                </a:solidFill>
                <a:effectLst/>
              </a:rPr>
              <a:t>??</a:t>
            </a:r>
          </a:p>
        </p:txBody>
      </p:sp>
      <p:sp>
        <p:nvSpPr>
          <p:cNvPr id="10" name="Arc 9">
            <a:extLst>
              <a:ext uri="{FF2B5EF4-FFF2-40B4-BE49-F238E27FC236}">
                <a16:creationId xmlns:a16="http://schemas.microsoft.com/office/drawing/2014/main" id="{61AED828-FF9A-2BFA-A233-7708DA204236}"/>
              </a:ext>
            </a:extLst>
          </p:cNvPr>
          <p:cNvSpPr/>
          <p:nvPr/>
        </p:nvSpPr>
        <p:spPr>
          <a:xfrm rot="10800000">
            <a:off x="7743162" y="767677"/>
            <a:ext cx="5488323" cy="4380595"/>
          </a:xfrm>
          <a:prstGeom prst="arc">
            <a:avLst>
              <a:gd name="adj1" fmla="val 16104036"/>
              <a:gd name="adj2" fmla="val 0"/>
            </a:avLst>
          </a:prstGeom>
          <a:pattFill prst="diagBrick">
            <a:fgClr>
              <a:schemeClr val="bg1">
                <a:lumMod val="50000"/>
              </a:schemeClr>
            </a:fgClr>
            <a:bgClr>
              <a:schemeClr val="tx1">
                <a:lumMod val="10000"/>
              </a:schemeClr>
            </a:bgClr>
          </a:pattFill>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dirty="0"/>
          </a:p>
        </p:txBody>
      </p:sp>
      <p:sp>
        <p:nvSpPr>
          <p:cNvPr id="13" name="Content Placeholder 2">
            <a:extLst>
              <a:ext uri="{FF2B5EF4-FFF2-40B4-BE49-F238E27FC236}">
                <a16:creationId xmlns:a16="http://schemas.microsoft.com/office/drawing/2014/main" id="{0F9DEBD0-A58D-FAE7-1FA9-8EB488607EF3}"/>
              </a:ext>
            </a:extLst>
          </p:cNvPr>
          <p:cNvSpPr>
            <a:spLocks noGrp="1"/>
          </p:cNvSpPr>
          <p:nvPr>
            <p:ph idx="1"/>
          </p:nvPr>
        </p:nvSpPr>
        <p:spPr>
          <a:xfrm>
            <a:off x="956622" y="2114537"/>
            <a:ext cx="5144473" cy="4103735"/>
          </a:xfrm>
        </p:spPr>
        <p:txBody>
          <a:bodyPr/>
          <a:lstStyle/>
          <a:p>
            <a:pPr marL="0" indent="0">
              <a:buNone/>
            </a:pPr>
            <a:r>
              <a:rPr lang="en-US" sz="6000" dirty="0">
                <a:solidFill>
                  <a:schemeClr val="accent1"/>
                </a:solidFill>
              </a:rPr>
              <a:t>&gt;750 </a:t>
            </a:r>
            <a:r>
              <a:rPr lang="en-US" dirty="0"/>
              <a:t>instance types</a:t>
            </a:r>
          </a:p>
          <a:p>
            <a:pPr marL="0" indent="0">
              <a:buNone/>
            </a:pPr>
            <a:r>
              <a:rPr lang="en-US" sz="2400" b="0" dirty="0">
                <a:solidFill>
                  <a:schemeClr val="bg1">
                    <a:lumMod val="50000"/>
                  </a:schemeClr>
                </a:solidFill>
              </a:rPr>
              <a:t>on AWS with various compute, memory, and network config</a:t>
            </a:r>
            <a:endParaRPr lang="en-US" sz="2400" b="0" baseline="30000" dirty="0">
              <a:solidFill>
                <a:schemeClr val="bg1">
                  <a:lumMod val="50000"/>
                </a:schemeClr>
              </a:solidFill>
            </a:endParaRPr>
          </a:p>
          <a:p>
            <a:pPr marL="0" indent="0">
              <a:buNone/>
            </a:pPr>
            <a:endParaRPr lang="en-US" dirty="0"/>
          </a:p>
          <a:p>
            <a:pPr marL="0" indent="0">
              <a:buNone/>
            </a:pPr>
            <a:r>
              <a:rPr lang="en-US" sz="6000" dirty="0">
                <a:solidFill>
                  <a:schemeClr val="accent1"/>
                </a:solidFill>
              </a:rPr>
              <a:t>Flexible</a:t>
            </a:r>
            <a:br>
              <a:rPr lang="en-US" dirty="0"/>
            </a:br>
            <a:r>
              <a:rPr lang="en-US" sz="2400" b="0" dirty="0">
                <a:solidFill>
                  <a:schemeClr val="bg1">
                    <a:lumMod val="50000"/>
                  </a:schemeClr>
                </a:solidFill>
              </a:rPr>
              <a:t>storage, network architectures &amp; </a:t>
            </a:r>
            <a:r>
              <a:rPr lang="en-US" altLang="zh-CN" sz="2400" b="0" dirty="0">
                <a:solidFill>
                  <a:schemeClr val="bg1">
                    <a:lumMod val="50000"/>
                  </a:schemeClr>
                </a:solidFill>
              </a:rPr>
              <a:t>provisioning choices</a:t>
            </a:r>
            <a:endParaRPr lang="en-US" b="0" baseline="30000" dirty="0">
              <a:solidFill>
                <a:schemeClr val="bg1">
                  <a:lumMod val="50000"/>
                </a:schemeClr>
              </a:solidFill>
            </a:endParaRPr>
          </a:p>
        </p:txBody>
      </p:sp>
      <p:sp>
        <p:nvSpPr>
          <p:cNvPr id="4" name="Footer Placeholder 3">
            <a:extLst>
              <a:ext uri="{FF2B5EF4-FFF2-40B4-BE49-F238E27FC236}">
                <a16:creationId xmlns:a16="http://schemas.microsoft.com/office/drawing/2014/main" id="{9FC8AD21-E131-F927-1952-E6545DDE472F}"/>
              </a:ext>
            </a:extLst>
          </p:cNvPr>
          <p:cNvSpPr>
            <a:spLocks noGrp="1"/>
          </p:cNvSpPr>
          <p:nvPr>
            <p:ph type="ftr" sz="quarter" idx="11"/>
          </p:nvPr>
        </p:nvSpPr>
        <p:spPr/>
        <p:txBody>
          <a:bodyPr/>
          <a:lstStyle/>
          <a:p>
            <a:r>
              <a:rPr lang="en-US"/>
              <a:t>Copyright © by Fovus Corporation. | www.fovus.co</a:t>
            </a:r>
          </a:p>
        </p:txBody>
      </p:sp>
    </p:spTree>
    <p:extLst>
      <p:ext uri="{BB962C8B-B14F-4D97-AF65-F5344CB8AC3E}">
        <p14:creationId xmlns:p14="http://schemas.microsoft.com/office/powerpoint/2010/main" val="211366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8F365-4B7F-4A77-AE40-EFDCC9A63916}"/>
              </a:ext>
            </a:extLst>
          </p:cNvPr>
          <p:cNvSpPr>
            <a:spLocks noGrp="1"/>
          </p:cNvSpPr>
          <p:nvPr>
            <p:ph type="title"/>
          </p:nvPr>
        </p:nvSpPr>
        <p:spPr>
          <a:xfrm>
            <a:off x="838199" y="365125"/>
            <a:ext cx="10700657" cy="1325563"/>
          </a:xfrm>
        </p:spPr>
        <p:txBody>
          <a:bodyPr>
            <a:normAutofit fontScale="90000"/>
          </a:bodyPr>
          <a:lstStyle/>
          <a:p>
            <a:r>
              <a:rPr lang="en-US" sz="3600" dirty="0"/>
              <a:t>Challenges — 03 Hard to sustain optimality</a:t>
            </a:r>
            <a:br>
              <a:rPr lang="en-US" dirty="0"/>
            </a:br>
            <a:r>
              <a:rPr lang="en-US" sz="3100" b="0" dirty="0">
                <a:solidFill>
                  <a:schemeClr val="bg1">
                    <a:lumMod val="50000"/>
                  </a:schemeClr>
                </a:solidFill>
              </a:rPr>
              <a:t>Fast-evolving cloud infrastructure &amp; complex pricing dynamics make sustaining strategy optimality a constantly moving target.</a:t>
            </a:r>
            <a:endParaRPr lang="en-US" sz="2800" b="0" dirty="0">
              <a:solidFill>
                <a:schemeClr val="bg1">
                  <a:lumMod val="50000"/>
                </a:schemeClr>
              </a:solidFill>
            </a:endParaRPr>
          </a:p>
        </p:txBody>
      </p:sp>
      <p:sp>
        <p:nvSpPr>
          <p:cNvPr id="13" name="Content Placeholder 2">
            <a:extLst>
              <a:ext uri="{FF2B5EF4-FFF2-40B4-BE49-F238E27FC236}">
                <a16:creationId xmlns:a16="http://schemas.microsoft.com/office/drawing/2014/main" id="{0F9DEBD0-A58D-FAE7-1FA9-8EB488607EF3}"/>
              </a:ext>
            </a:extLst>
          </p:cNvPr>
          <p:cNvSpPr>
            <a:spLocks noGrp="1"/>
          </p:cNvSpPr>
          <p:nvPr>
            <p:ph idx="1"/>
          </p:nvPr>
        </p:nvSpPr>
        <p:spPr>
          <a:xfrm>
            <a:off x="956622" y="2114537"/>
            <a:ext cx="5144473" cy="4103735"/>
          </a:xfrm>
        </p:spPr>
        <p:txBody>
          <a:bodyPr>
            <a:normAutofit/>
          </a:bodyPr>
          <a:lstStyle/>
          <a:p>
            <a:pPr marL="0" indent="0">
              <a:buNone/>
            </a:pPr>
            <a:r>
              <a:rPr lang="en-US" sz="6000" dirty="0">
                <a:solidFill>
                  <a:schemeClr val="accent1"/>
                </a:solidFill>
              </a:rPr>
              <a:t>61 </a:t>
            </a:r>
            <a:r>
              <a:rPr lang="en-US" dirty="0"/>
              <a:t>new instance types</a:t>
            </a:r>
          </a:p>
          <a:p>
            <a:pPr marL="0" indent="0">
              <a:buNone/>
            </a:pPr>
            <a:r>
              <a:rPr lang="en-US" sz="2400" b="0" dirty="0">
                <a:solidFill>
                  <a:schemeClr val="bg1">
                    <a:lumMod val="50000"/>
                  </a:schemeClr>
                </a:solidFill>
              </a:rPr>
              <a:t>introduced on AWS in 2023</a:t>
            </a:r>
            <a:endParaRPr lang="en-US" sz="2400" b="0" baseline="30000" dirty="0">
              <a:solidFill>
                <a:schemeClr val="bg1">
                  <a:lumMod val="50000"/>
                </a:schemeClr>
              </a:solidFill>
            </a:endParaRPr>
          </a:p>
          <a:p>
            <a:pPr marL="0" indent="0">
              <a:buNone/>
            </a:pPr>
            <a:endParaRPr lang="en-US" dirty="0"/>
          </a:p>
          <a:p>
            <a:pPr marL="0" indent="0">
              <a:buNone/>
            </a:pPr>
            <a:r>
              <a:rPr lang="en-US" sz="6000" dirty="0">
                <a:solidFill>
                  <a:schemeClr val="accent1"/>
                </a:solidFill>
              </a:rPr>
              <a:t>Every 18</a:t>
            </a:r>
            <a:r>
              <a:rPr lang="en-US" dirty="0"/>
              <a:t> months</a:t>
            </a:r>
            <a:br>
              <a:rPr lang="en-US" dirty="0"/>
            </a:br>
            <a:r>
              <a:rPr lang="en-US" sz="2400" b="0" dirty="0">
                <a:solidFill>
                  <a:schemeClr val="bg1">
                    <a:lumMod val="50000"/>
                  </a:schemeClr>
                </a:solidFill>
              </a:rPr>
              <a:t>next-gen CPU, GPU, accelerator, memory, storage, &amp; networking technology will be released</a:t>
            </a:r>
            <a:endParaRPr lang="en-US" b="0" baseline="30000" dirty="0">
              <a:solidFill>
                <a:schemeClr val="bg1">
                  <a:lumMod val="50000"/>
                </a:schemeClr>
              </a:solidFill>
            </a:endParaRPr>
          </a:p>
        </p:txBody>
      </p:sp>
      <p:pic>
        <p:nvPicPr>
          <p:cNvPr id="15" name="Picture 14" descr="A black background with blue text&#10;&#10;Description automatically generated">
            <a:extLst>
              <a:ext uri="{FF2B5EF4-FFF2-40B4-BE49-F238E27FC236}">
                <a16:creationId xmlns:a16="http://schemas.microsoft.com/office/drawing/2014/main" id="{B79B2291-83B8-40BF-09F1-9B439315C719}"/>
              </a:ext>
            </a:extLst>
          </p:cNvPr>
          <p:cNvPicPr>
            <a:picLocks noChangeAspect="1"/>
          </p:cNvPicPr>
          <p:nvPr/>
        </p:nvPicPr>
        <p:blipFill>
          <a:blip r:embed="rId3">
            <a:extLst>
              <a:ext uri="{28A0092B-C50C-407E-A947-70E740481C1C}">
                <a14:useLocalDpi xmlns:a14="http://schemas.microsoft.com/office/drawing/2010/main" val="0"/>
              </a:ext>
            </a:extLst>
          </a:blip>
          <a:srcRect t="8254" b="7315"/>
          <a:stretch/>
        </p:blipFill>
        <p:spPr>
          <a:xfrm>
            <a:off x="7026728" y="2114537"/>
            <a:ext cx="3735520" cy="4103734"/>
          </a:xfrm>
          <a:prstGeom prst="rect">
            <a:avLst/>
          </a:prstGeom>
        </p:spPr>
      </p:pic>
      <p:sp>
        <p:nvSpPr>
          <p:cNvPr id="17" name="Footer Placeholder 16">
            <a:extLst>
              <a:ext uri="{FF2B5EF4-FFF2-40B4-BE49-F238E27FC236}">
                <a16:creationId xmlns:a16="http://schemas.microsoft.com/office/drawing/2014/main" id="{FD31C785-23AF-01B0-01C9-2A7464CE8C2E}"/>
              </a:ext>
            </a:extLst>
          </p:cNvPr>
          <p:cNvSpPr>
            <a:spLocks noGrp="1"/>
          </p:cNvSpPr>
          <p:nvPr>
            <p:ph type="ftr" sz="quarter" idx="11"/>
          </p:nvPr>
        </p:nvSpPr>
        <p:spPr/>
        <p:txBody>
          <a:bodyPr/>
          <a:lstStyle/>
          <a:p>
            <a:r>
              <a:rPr lang="en-US"/>
              <a:t>Copyright © by Fovus Corporation. | www.fovus.co</a:t>
            </a:r>
          </a:p>
        </p:txBody>
      </p:sp>
    </p:spTree>
    <p:extLst>
      <p:ext uri="{BB962C8B-B14F-4D97-AF65-F5344CB8AC3E}">
        <p14:creationId xmlns:p14="http://schemas.microsoft.com/office/powerpoint/2010/main" val="4215893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638F-12EE-436D-837D-7851403CFAFE}"/>
              </a:ext>
            </a:extLst>
          </p:cNvPr>
          <p:cNvSpPr>
            <a:spLocks noGrp="1"/>
          </p:cNvSpPr>
          <p:nvPr>
            <p:ph type="title"/>
          </p:nvPr>
        </p:nvSpPr>
        <p:spPr>
          <a:xfrm>
            <a:off x="838200" y="365125"/>
            <a:ext cx="11225344" cy="1325563"/>
          </a:xfrm>
        </p:spPr>
        <p:txBody>
          <a:bodyPr>
            <a:normAutofit/>
          </a:bodyPr>
          <a:lstStyle/>
          <a:p>
            <a:r>
              <a:rPr lang="en-US" sz="3300" dirty="0"/>
              <a:t>Fovus — </a:t>
            </a:r>
            <a:r>
              <a:rPr lang="en-US" sz="3300" dirty="0">
                <a:solidFill>
                  <a:schemeClr val="accent1"/>
                </a:solidFill>
              </a:rPr>
              <a:t>AI-powered serverless HPC platform</a:t>
            </a:r>
            <a:br>
              <a:rPr lang="en-US" dirty="0">
                <a:solidFill>
                  <a:srgbClr val="1EB9D3"/>
                </a:solidFill>
              </a:rPr>
            </a:br>
            <a:r>
              <a:rPr lang="en-US" sz="2800" b="0" dirty="0">
                <a:solidFill>
                  <a:schemeClr val="bg1">
                    <a:lumMod val="50000"/>
                  </a:schemeClr>
                </a:solidFill>
              </a:rPr>
              <a:t>No more cloud hassles. Enjoy optimality &amp; innovation efficiency.</a:t>
            </a:r>
            <a:endParaRPr lang="en-US" sz="3100" b="0" dirty="0">
              <a:solidFill>
                <a:schemeClr val="bg1">
                  <a:lumMod val="50000"/>
                </a:schemeClr>
              </a:solidFill>
            </a:endParaRPr>
          </a:p>
        </p:txBody>
      </p:sp>
      <p:sp>
        <p:nvSpPr>
          <p:cNvPr id="20" name="Rectangle 19">
            <a:extLst>
              <a:ext uri="{FF2B5EF4-FFF2-40B4-BE49-F238E27FC236}">
                <a16:creationId xmlns:a16="http://schemas.microsoft.com/office/drawing/2014/main" id="{C21FF5E8-46F1-4B5E-9469-0B592DF6D7BF}"/>
              </a:ext>
            </a:extLst>
          </p:cNvPr>
          <p:cNvSpPr/>
          <p:nvPr/>
        </p:nvSpPr>
        <p:spPr>
          <a:xfrm>
            <a:off x="3465724" y="2138820"/>
            <a:ext cx="1140835" cy="2508055"/>
          </a:xfrm>
          <a:prstGeom prst="rect">
            <a:avLst/>
          </a:prstGeom>
          <a:solidFill>
            <a:schemeClr val="tx1">
              <a:lumMod val="10000"/>
            </a:schemeClr>
          </a:solid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rtlCol="0" anchor="ctr"/>
          <a:lstStyle/>
          <a:p>
            <a:pPr algn="ctr"/>
            <a:r>
              <a:rPr lang="en-US" sz="3200" b="1" dirty="0">
                <a:solidFill>
                  <a:schemeClr val="tx1"/>
                </a:solidFill>
              </a:rPr>
              <a:t>AI</a:t>
            </a:r>
            <a:endParaRPr lang="en-US" sz="1200" b="1" dirty="0">
              <a:solidFill>
                <a:schemeClr val="tx1"/>
              </a:solidFill>
            </a:endParaRPr>
          </a:p>
          <a:p>
            <a:pPr algn="ctr"/>
            <a:r>
              <a:rPr lang="en-US" sz="1600" dirty="0">
                <a:solidFill>
                  <a:schemeClr val="bg1">
                    <a:lumMod val="50000"/>
                  </a:schemeClr>
                </a:solidFill>
                <a:latin typeface="+mj-lt"/>
              </a:rPr>
              <a:t>optimize</a:t>
            </a:r>
          </a:p>
          <a:p>
            <a:pPr algn="ctr"/>
            <a:r>
              <a:rPr lang="en-US" sz="1600" dirty="0">
                <a:solidFill>
                  <a:schemeClr val="bg1">
                    <a:lumMod val="50000"/>
                  </a:schemeClr>
                </a:solidFill>
                <a:latin typeface="+mj-lt"/>
              </a:rPr>
              <a:t>HPC strategy</a:t>
            </a:r>
          </a:p>
        </p:txBody>
      </p:sp>
      <p:cxnSp>
        <p:nvCxnSpPr>
          <p:cNvPr id="45" name="Straight Arrow Connector 44">
            <a:extLst>
              <a:ext uri="{FF2B5EF4-FFF2-40B4-BE49-F238E27FC236}">
                <a16:creationId xmlns:a16="http://schemas.microsoft.com/office/drawing/2014/main" id="{431980F1-8578-4AE5-AB18-150DDB747F50}"/>
              </a:ext>
            </a:extLst>
          </p:cNvPr>
          <p:cNvCxnSpPr>
            <a:cxnSpLocks/>
          </p:cNvCxnSpPr>
          <p:nvPr/>
        </p:nvCxnSpPr>
        <p:spPr>
          <a:xfrm flipH="1">
            <a:off x="4632895" y="3340701"/>
            <a:ext cx="1179620" cy="0"/>
          </a:xfrm>
          <a:prstGeom prst="straightConnector1">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30C9C92-7550-4FF0-ADB0-1A205929CCAC}"/>
              </a:ext>
            </a:extLst>
          </p:cNvPr>
          <p:cNvCxnSpPr>
            <a:cxnSpLocks/>
          </p:cNvCxnSpPr>
          <p:nvPr/>
        </p:nvCxnSpPr>
        <p:spPr>
          <a:xfrm flipH="1">
            <a:off x="4632895" y="3508011"/>
            <a:ext cx="1179620" cy="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2C14BB2-9EBD-4EC0-92F3-0B54B0E792C4}"/>
              </a:ext>
            </a:extLst>
          </p:cNvPr>
          <p:cNvCxnSpPr>
            <a:cxnSpLocks/>
          </p:cNvCxnSpPr>
          <p:nvPr/>
        </p:nvCxnSpPr>
        <p:spPr>
          <a:xfrm flipH="1">
            <a:off x="8529579" y="3340701"/>
            <a:ext cx="1510461" cy="0"/>
          </a:xfrm>
          <a:prstGeom prst="straightConnector1">
            <a:avLst/>
          </a:prstGeom>
          <a:ln>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71C1B6D-1FEA-499F-B3FA-7E6415A83BC2}"/>
              </a:ext>
            </a:extLst>
          </p:cNvPr>
          <p:cNvCxnSpPr>
            <a:cxnSpLocks/>
          </p:cNvCxnSpPr>
          <p:nvPr/>
        </p:nvCxnSpPr>
        <p:spPr>
          <a:xfrm flipH="1">
            <a:off x="8501298" y="3514881"/>
            <a:ext cx="1510460" cy="0"/>
          </a:xfrm>
          <a:prstGeom prst="straightConnector1">
            <a:avLst/>
          </a:prstGeom>
          <a:ln>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C633525-75CD-49AF-9A63-AB803D8FF3C5}"/>
              </a:ext>
            </a:extLst>
          </p:cNvPr>
          <p:cNvGrpSpPr/>
          <p:nvPr/>
        </p:nvGrpSpPr>
        <p:grpSpPr>
          <a:xfrm>
            <a:off x="8510285" y="3606005"/>
            <a:ext cx="1652049" cy="937271"/>
            <a:chOff x="7203920" y="3886196"/>
            <a:chExt cx="1652049" cy="937271"/>
          </a:xfrm>
        </p:grpSpPr>
        <p:sp>
          <p:nvSpPr>
            <p:cNvPr id="65" name="TextBox 64">
              <a:extLst>
                <a:ext uri="{FF2B5EF4-FFF2-40B4-BE49-F238E27FC236}">
                  <a16:creationId xmlns:a16="http://schemas.microsoft.com/office/drawing/2014/main" id="{0AD7F6BC-312F-4974-94FB-30C27EF3BA5F}"/>
                </a:ext>
              </a:extLst>
            </p:cNvPr>
            <p:cNvSpPr txBox="1"/>
            <p:nvPr/>
          </p:nvSpPr>
          <p:spPr>
            <a:xfrm>
              <a:off x="7203920" y="4515690"/>
              <a:ext cx="1652049" cy="307777"/>
            </a:xfrm>
            <a:prstGeom prst="rect">
              <a:avLst/>
            </a:prstGeom>
            <a:noFill/>
          </p:spPr>
          <p:txBody>
            <a:bodyPr wrap="square">
              <a:spAutoFit/>
            </a:bodyPr>
            <a:lstStyle/>
            <a:p>
              <a:pPr algn="ctr"/>
              <a:r>
                <a:rPr lang="en-US" sz="1400" dirty="0">
                  <a:latin typeface="+mj-lt"/>
                </a:rPr>
                <a:t>Infrastructure</a:t>
              </a:r>
            </a:p>
          </p:txBody>
        </p:sp>
        <p:pic>
          <p:nvPicPr>
            <p:cNvPr id="7182" name="Picture 14" descr="Data infrastructure, data warehouse, mainframe networking, server hosting,  web server icon - Download on Iconfinder">
              <a:extLst>
                <a:ext uri="{FF2B5EF4-FFF2-40B4-BE49-F238E27FC236}">
                  <a16:creationId xmlns:a16="http://schemas.microsoft.com/office/drawing/2014/main" id="{B6770003-5D69-48A3-8321-81E70F048E8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676258" y="3886196"/>
              <a:ext cx="650354" cy="650354"/>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a:extLst>
              <a:ext uri="{FF2B5EF4-FFF2-40B4-BE49-F238E27FC236}">
                <a16:creationId xmlns:a16="http://schemas.microsoft.com/office/drawing/2014/main" id="{4B3EED66-61E1-4C91-BE3E-D2ABEA8D1184}"/>
              </a:ext>
            </a:extLst>
          </p:cNvPr>
          <p:cNvSpPr txBox="1"/>
          <p:nvPr/>
        </p:nvSpPr>
        <p:spPr>
          <a:xfrm>
            <a:off x="8617592" y="2271172"/>
            <a:ext cx="1466207" cy="307777"/>
          </a:xfrm>
          <a:prstGeom prst="rect">
            <a:avLst/>
          </a:prstGeom>
          <a:noFill/>
        </p:spPr>
        <p:txBody>
          <a:bodyPr wrap="square">
            <a:spAutoFit/>
          </a:bodyPr>
          <a:lstStyle/>
          <a:p>
            <a:pPr algn="ctr"/>
            <a:r>
              <a:rPr lang="en-US" sz="1400" dirty="0">
                <a:latin typeface="+mj-lt"/>
              </a:rPr>
              <a:t>Workloads</a:t>
            </a:r>
          </a:p>
        </p:txBody>
      </p:sp>
      <p:sp>
        <p:nvSpPr>
          <p:cNvPr id="59" name="Rectangle 58">
            <a:extLst>
              <a:ext uri="{FF2B5EF4-FFF2-40B4-BE49-F238E27FC236}">
                <a16:creationId xmlns:a16="http://schemas.microsoft.com/office/drawing/2014/main" id="{C8EB5B61-C0C9-4275-B29A-6292ABB01F7A}"/>
              </a:ext>
            </a:extLst>
          </p:cNvPr>
          <p:cNvSpPr/>
          <p:nvPr/>
        </p:nvSpPr>
        <p:spPr>
          <a:xfrm>
            <a:off x="8701997" y="2616895"/>
            <a:ext cx="101223" cy="101223"/>
          </a:xfrm>
          <a:prstGeom prst="rect">
            <a:avLst/>
          </a:prstGeom>
          <a:ln w="63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FD1C64C-A7B0-4EFE-8054-4D23B7AA04B1}"/>
              </a:ext>
            </a:extLst>
          </p:cNvPr>
          <p:cNvSpPr/>
          <p:nvPr/>
        </p:nvSpPr>
        <p:spPr>
          <a:xfrm>
            <a:off x="8849281" y="2616895"/>
            <a:ext cx="101223" cy="101223"/>
          </a:xfrm>
          <a:prstGeom prst="rect">
            <a:avLst/>
          </a:prstGeom>
          <a:ln w="63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D192164-EE8A-440A-9448-F687148FB245}"/>
              </a:ext>
            </a:extLst>
          </p:cNvPr>
          <p:cNvSpPr/>
          <p:nvPr/>
        </p:nvSpPr>
        <p:spPr>
          <a:xfrm>
            <a:off x="8996279" y="2616895"/>
            <a:ext cx="101223" cy="101223"/>
          </a:xfrm>
          <a:prstGeom prst="rect">
            <a:avLst/>
          </a:prstGeom>
          <a:ln w="63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8E7ED2B-57EE-4C6E-A4BD-0A189D8EC037}"/>
              </a:ext>
            </a:extLst>
          </p:cNvPr>
          <p:cNvSpPr/>
          <p:nvPr/>
        </p:nvSpPr>
        <p:spPr>
          <a:xfrm>
            <a:off x="9143563" y="2616895"/>
            <a:ext cx="101223" cy="101223"/>
          </a:xfrm>
          <a:prstGeom prst="rect">
            <a:avLst/>
          </a:prstGeom>
          <a:ln w="63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F1BB1CE-6076-4ADB-92F8-F8154FFB01EA}"/>
              </a:ext>
            </a:extLst>
          </p:cNvPr>
          <p:cNvSpPr/>
          <p:nvPr/>
        </p:nvSpPr>
        <p:spPr>
          <a:xfrm>
            <a:off x="9290847" y="2616895"/>
            <a:ext cx="101223" cy="101223"/>
          </a:xfrm>
          <a:prstGeom prst="rect">
            <a:avLst/>
          </a:prstGeom>
          <a:ln w="63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A2EE959-75A5-493C-B88C-5EBA60A795CB}"/>
              </a:ext>
            </a:extLst>
          </p:cNvPr>
          <p:cNvSpPr/>
          <p:nvPr/>
        </p:nvSpPr>
        <p:spPr>
          <a:xfrm>
            <a:off x="9438131" y="2616895"/>
            <a:ext cx="101223" cy="101223"/>
          </a:xfrm>
          <a:prstGeom prst="rect">
            <a:avLst/>
          </a:prstGeom>
          <a:ln w="63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F4E98035-B6B6-4181-BC0A-7588B1D3E244}"/>
              </a:ext>
            </a:extLst>
          </p:cNvPr>
          <p:cNvSpPr/>
          <p:nvPr/>
        </p:nvSpPr>
        <p:spPr>
          <a:xfrm>
            <a:off x="9585129" y="2616895"/>
            <a:ext cx="101223" cy="101223"/>
          </a:xfrm>
          <a:prstGeom prst="rect">
            <a:avLst/>
          </a:prstGeom>
          <a:ln w="63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6E31F2E-312C-40A2-ADE3-4BCEAB5F1A28}"/>
              </a:ext>
            </a:extLst>
          </p:cNvPr>
          <p:cNvSpPr/>
          <p:nvPr/>
        </p:nvSpPr>
        <p:spPr>
          <a:xfrm>
            <a:off x="9732413" y="2616895"/>
            <a:ext cx="101223" cy="101223"/>
          </a:xfrm>
          <a:prstGeom prst="rect">
            <a:avLst/>
          </a:prstGeom>
          <a:ln w="6350">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68" name="Oval 7167">
            <a:extLst>
              <a:ext uri="{FF2B5EF4-FFF2-40B4-BE49-F238E27FC236}">
                <a16:creationId xmlns:a16="http://schemas.microsoft.com/office/drawing/2014/main" id="{BF904AB9-D223-4ECC-9904-AA492CE5CBDD}"/>
              </a:ext>
            </a:extLst>
          </p:cNvPr>
          <p:cNvSpPr/>
          <p:nvPr/>
        </p:nvSpPr>
        <p:spPr>
          <a:xfrm>
            <a:off x="8701997" y="2943616"/>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FC8B34C-A8DF-4CA7-8232-FAFE8072A269}"/>
              </a:ext>
            </a:extLst>
          </p:cNvPr>
          <p:cNvSpPr/>
          <p:nvPr/>
        </p:nvSpPr>
        <p:spPr>
          <a:xfrm>
            <a:off x="8849280" y="2943616"/>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8A7EC40-6149-4BAF-98BF-2B18F9F23473}"/>
              </a:ext>
            </a:extLst>
          </p:cNvPr>
          <p:cNvSpPr/>
          <p:nvPr/>
        </p:nvSpPr>
        <p:spPr>
          <a:xfrm>
            <a:off x="8991132" y="2943616"/>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8416FE3B-B03C-4D38-A81B-E93A44B74333}"/>
              </a:ext>
            </a:extLst>
          </p:cNvPr>
          <p:cNvSpPr/>
          <p:nvPr/>
        </p:nvSpPr>
        <p:spPr>
          <a:xfrm>
            <a:off x="9138415" y="2943616"/>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AF30B34-504B-4E69-8885-89CCD0B531CB}"/>
              </a:ext>
            </a:extLst>
          </p:cNvPr>
          <p:cNvSpPr/>
          <p:nvPr/>
        </p:nvSpPr>
        <p:spPr>
          <a:xfrm>
            <a:off x="9285698" y="2943616"/>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2F71C6B-3DED-4AB3-937B-B8C80FEF8469}"/>
              </a:ext>
            </a:extLst>
          </p:cNvPr>
          <p:cNvSpPr/>
          <p:nvPr/>
        </p:nvSpPr>
        <p:spPr>
          <a:xfrm>
            <a:off x="9432981" y="2943616"/>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76169D2F-9120-4AE6-AA60-389C6385BE67}"/>
              </a:ext>
            </a:extLst>
          </p:cNvPr>
          <p:cNvSpPr/>
          <p:nvPr/>
        </p:nvSpPr>
        <p:spPr>
          <a:xfrm>
            <a:off x="9574833" y="2943616"/>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639190D-4D38-4148-920D-494AA86D939A}"/>
              </a:ext>
            </a:extLst>
          </p:cNvPr>
          <p:cNvSpPr/>
          <p:nvPr/>
        </p:nvSpPr>
        <p:spPr>
          <a:xfrm>
            <a:off x="9722116" y="2943616"/>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AE8E85A-AC1A-4CB3-9C90-E2EBB43976BC}"/>
              </a:ext>
            </a:extLst>
          </p:cNvPr>
          <p:cNvSpPr/>
          <p:nvPr/>
        </p:nvSpPr>
        <p:spPr>
          <a:xfrm>
            <a:off x="8701997" y="3112737"/>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EE671FA-4DE4-4FC1-AE64-F04432010631}"/>
              </a:ext>
            </a:extLst>
          </p:cNvPr>
          <p:cNvSpPr/>
          <p:nvPr/>
        </p:nvSpPr>
        <p:spPr>
          <a:xfrm>
            <a:off x="8849280" y="3112737"/>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75EE6CB-B7D9-4ADF-9AFD-A118B244E591}"/>
              </a:ext>
            </a:extLst>
          </p:cNvPr>
          <p:cNvSpPr/>
          <p:nvPr/>
        </p:nvSpPr>
        <p:spPr>
          <a:xfrm>
            <a:off x="8991132" y="3112737"/>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D1662A3-EE61-4F37-8A3E-F88DDAE19504}"/>
              </a:ext>
            </a:extLst>
          </p:cNvPr>
          <p:cNvSpPr/>
          <p:nvPr/>
        </p:nvSpPr>
        <p:spPr>
          <a:xfrm>
            <a:off x="9138415" y="3112737"/>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8A3BF31-9D7C-405A-A64F-BA005CAF3BDC}"/>
              </a:ext>
            </a:extLst>
          </p:cNvPr>
          <p:cNvSpPr/>
          <p:nvPr/>
        </p:nvSpPr>
        <p:spPr>
          <a:xfrm>
            <a:off x="9285698" y="3112737"/>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4271A4D-422E-4962-81E9-A611403A4EFC}"/>
              </a:ext>
            </a:extLst>
          </p:cNvPr>
          <p:cNvSpPr/>
          <p:nvPr/>
        </p:nvSpPr>
        <p:spPr>
          <a:xfrm>
            <a:off x="9432981" y="3112737"/>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80D55F4-0449-4FC4-8C2A-B5C2FD1EEFDE}"/>
              </a:ext>
            </a:extLst>
          </p:cNvPr>
          <p:cNvSpPr/>
          <p:nvPr/>
        </p:nvSpPr>
        <p:spPr>
          <a:xfrm>
            <a:off x="9574833" y="3112737"/>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8BD4ED9-03B3-4C09-8341-2B5005E9DB45}"/>
              </a:ext>
            </a:extLst>
          </p:cNvPr>
          <p:cNvSpPr/>
          <p:nvPr/>
        </p:nvSpPr>
        <p:spPr>
          <a:xfrm>
            <a:off x="9722116" y="3112737"/>
            <a:ext cx="101224" cy="101224"/>
          </a:xfrm>
          <a:prstGeom prst="ellipse">
            <a:avLst/>
          </a:prstGeom>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D27F33E9-1F3F-49AE-8645-B386A22A4814}"/>
              </a:ext>
            </a:extLst>
          </p:cNvPr>
          <p:cNvSpPr/>
          <p:nvPr/>
        </p:nvSpPr>
        <p:spPr>
          <a:xfrm>
            <a:off x="8704611" y="2787406"/>
            <a:ext cx="100849" cy="86939"/>
          </a:xfrm>
          <a:prstGeom prst="triangle">
            <a:avLst/>
          </a:prstGeom>
          <a:ln w="63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4" name="Isosceles Triangle 103">
            <a:extLst>
              <a:ext uri="{FF2B5EF4-FFF2-40B4-BE49-F238E27FC236}">
                <a16:creationId xmlns:a16="http://schemas.microsoft.com/office/drawing/2014/main" id="{B5FD6847-1A9A-434E-96DF-8FFB026B79CE}"/>
              </a:ext>
            </a:extLst>
          </p:cNvPr>
          <p:cNvSpPr/>
          <p:nvPr/>
        </p:nvSpPr>
        <p:spPr>
          <a:xfrm>
            <a:off x="8849744" y="2787406"/>
            <a:ext cx="100849" cy="86939"/>
          </a:xfrm>
          <a:prstGeom prst="triangle">
            <a:avLst/>
          </a:prstGeom>
          <a:ln w="63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5" name="Isosceles Triangle 104">
            <a:extLst>
              <a:ext uri="{FF2B5EF4-FFF2-40B4-BE49-F238E27FC236}">
                <a16:creationId xmlns:a16="http://schemas.microsoft.com/office/drawing/2014/main" id="{83071A71-E51A-4328-B1CD-3D3D6E893852}"/>
              </a:ext>
            </a:extLst>
          </p:cNvPr>
          <p:cNvSpPr/>
          <p:nvPr/>
        </p:nvSpPr>
        <p:spPr>
          <a:xfrm>
            <a:off x="8995721" y="2787406"/>
            <a:ext cx="100849" cy="86939"/>
          </a:xfrm>
          <a:prstGeom prst="triangle">
            <a:avLst/>
          </a:prstGeom>
          <a:ln w="63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F9827CBF-0A19-484C-8476-4F29716D233F}"/>
              </a:ext>
            </a:extLst>
          </p:cNvPr>
          <p:cNvSpPr/>
          <p:nvPr/>
        </p:nvSpPr>
        <p:spPr>
          <a:xfrm>
            <a:off x="9140854" y="2787406"/>
            <a:ext cx="100849" cy="86939"/>
          </a:xfrm>
          <a:prstGeom prst="triangle">
            <a:avLst/>
          </a:prstGeom>
          <a:ln w="63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9" name="Isosceles Triangle 108">
            <a:extLst>
              <a:ext uri="{FF2B5EF4-FFF2-40B4-BE49-F238E27FC236}">
                <a16:creationId xmlns:a16="http://schemas.microsoft.com/office/drawing/2014/main" id="{A3B7A6B4-401E-4D9C-A2DD-E026E200F0C5}"/>
              </a:ext>
            </a:extLst>
          </p:cNvPr>
          <p:cNvSpPr/>
          <p:nvPr/>
        </p:nvSpPr>
        <p:spPr>
          <a:xfrm>
            <a:off x="9286248" y="2787406"/>
            <a:ext cx="100849" cy="86939"/>
          </a:xfrm>
          <a:prstGeom prst="triangle">
            <a:avLst/>
          </a:prstGeom>
          <a:ln w="63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0" name="Isosceles Triangle 109">
            <a:extLst>
              <a:ext uri="{FF2B5EF4-FFF2-40B4-BE49-F238E27FC236}">
                <a16:creationId xmlns:a16="http://schemas.microsoft.com/office/drawing/2014/main" id="{97DB7E49-9EF6-494A-963B-9A3C7D9AE2D2}"/>
              </a:ext>
            </a:extLst>
          </p:cNvPr>
          <p:cNvSpPr/>
          <p:nvPr/>
        </p:nvSpPr>
        <p:spPr>
          <a:xfrm>
            <a:off x="9431381" y="2787406"/>
            <a:ext cx="100849" cy="86939"/>
          </a:xfrm>
          <a:prstGeom prst="triangle">
            <a:avLst/>
          </a:prstGeom>
          <a:ln w="63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1" name="Isosceles Triangle 110">
            <a:extLst>
              <a:ext uri="{FF2B5EF4-FFF2-40B4-BE49-F238E27FC236}">
                <a16:creationId xmlns:a16="http://schemas.microsoft.com/office/drawing/2014/main" id="{3B64C715-11DA-4F29-AE9F-1CB9DE7C80DE}"/>
              </a:ext>
            </a:extLst>
          </p:cNvPr>
          <p:cNvSpPr/>
          <p:nvPr/>
        </p:nvSpPr>
        <p:spPr>
          <a:xfrm>
            <a:off x="9577358" y="2787406"/>
            <a:ext cx="100849" cy="86939"/>
          </a:xfrm>
          <a:prstGeom prst="triangle">
            <a:avLst/>
          </a:prstGeom>
          <a:ln w="63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2" name="Isosceles Triangle 111">
            <a:extLst>
              <a:ext uri="{FF2B5EF4-FFF2-40B4-BE49-F238E27FC236}">
                <a16:creationId xmlns:a16="http://schemas.microsoft.com/office/drawing/2014/main" id="{204F96FA-59D7-4B3D-93F1-B60FE3A66AA3}"/>
              </a:ext>
            </a:extLst>
          </p:cNvPr>
          <p:cNvSpPr/>
          <p:nvPr/>
        </p:nvSpPr>
        <p:spPr>
          <a:xfrm>
            <a:off x="9722491" y="2787406"/>
            <a:ext cx="100849" cy="86939"/>
          </a:xfrm>
          <a:prstGeom prst="triangle">
            <a:avLst/>
          </a:prstGeom>
          <a:ln w="6350">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7187" name="Group 7186">
            <a:extLst>
              <a:ext uri="{FF2B5EF4-FFF2-40B4-BE49-F238E27FC236}">
                <a16:creationId xmlns:a16="http://schemas.microsoft.com/office/drawing/2014/main" id="{A9201D33-BB3D-40DF-B22A-9C557ECDC222}"/>
              </a:ext>
            </a:extLst>
          </p:cNvPr>
          <p:cNvGrpSpPr/>
          <p:nvPr/>
        </p:nvGrpSpPr>
        <p:grpSpPr>
          <a:xfrm>
            <a:off x="4654021" y="2232173"/>
            <a:ext cx="1213683" cy="970357"/>
            <a:chOff x="4747163" y="2481051"/>
            <a:chExt cx="1213683" cy="970357"/>
          </a:xfrm>
        </p:grpSpPr>
        <p:sp>
          <p:nvSpPr>
            <p:cNvPr id="54" name="TextBox 53">
              <a:extLst>
                <a:ext uri="{FF2B5EF4-FFF2-40B4-BE49-F238E27FC236}">
                  <a16:creationId xmlns:a16="http://schemas.microsoft.com/office/drawing/2014/main" id="{D27C04F4-2D77-4876-A0AA-246D93BF423A}"/>
                </a:ext>
              </a:extLst>
            </p:cNvPr>
            <p:cNvSpPr txBox="1"/>
            <p:nvPr/>
          </p:nvSpPr>
          <p:spPr>
            <a:xfrm>
              <a:off x="4747163" y="2481051"/>
              <a:ext cx="1213683" cy="307777"/>
            </a:xfrm>
            <a:prstGeom prst="rect">
              <a:avLst/>
            </a:prstGeom>
            <a:noFill/>
          </p:spPr>
          <p:txBody>
            <a:bodyPr wrap="square">
              <a:spAutoFit/>
            </a:bodyPr>
            <a:lstStyle/>
            <a:p>
              <a:pPr algn="ctr"/>
              <a:r>
                <a:rPr lang="en-US" sz="1400" dirty="0">
                  <a:latin typeface="+mj-lt"/>
                </a:rPr>
                <a:t>Strategy</a:t>
              </a:r>
            </a:p>
          </p:txBody>
        </p:sp>
        <p:pic>
          <p:nvPicPr>
            <p:cNvPr id="7186" name="Picture 16" descr="Cloud computing, cloud strategy, digital strategy, market strategy, strategy  icon - Download on Iconfinder">
              <a:extLst>
                <a:ext uri="{FF2B5EF4-FFF2-40B4-BE49-F238E27FC236}">
                  <a16:creationId xmlns:a16="http://schemas.microsoft.com/office/drawing/2014/main" id="{2AE0544B-8B15-4446-BA95-2B4FC78574F8}"/>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966939" y="2820826"/>
              <a:ext cx="630582" cy="6305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89" name="Group 7188">
            <a:extLst>
              <a:ext uri="{FF2B5EF4-FFF2-40B4-BE49-F238E27FC236}">
                <a16:creationId xmlns:a16="http://schemas.microsoft.com/office/drawing/2014/main" id="{57D996DD-4983-40F1-930F-0AB4B53E1991}"/>
              </a:ext>
            </a:extLst>
          </p:cNvPr>
          <p:cNvGrpSpPr/>
          <p:nvPr/>
        </p:nvGrpSpPr>
        <p:grpSpPr>
          <a:xfrm>
            <a:off x="4801021" y="3623774"/>
            <a:ext cx="833839" cy="874220"/>
            <a:chOff x="4894163" y="3872652"/>
            <a:chExt cx="833839" cy="874220"/>
          </a:xfrm>
        </p:grpSpPr>
        <p:sp>
          <p:nvSpPr>
            <p:cNvPr id="61" name="TextBox 60">
              <a:extLst>
                <a:ext uri="{FF2B5EF4-FFF2-40B4-BE49-F238E27FC236}">
                  <a16:creationId xmlns:a16="http://schemas.microsoft.com/office/drawing/2014/main" id="{80BFC016-8FAF-481A-861E-25E51B8E2C9D}"/>
                </a:ext>
              </a:extLst>
            </p:cNvPr>
            <p:cNvSpPr txBox="1"/>
            <p:nvPr/>
          </p:nvSpPr>
          <p:spPr>
            <a:xfrm>
              <a:off x="4894163" y="4439095"/>
              <a:ext cx="833839" cy="307777"/>
            </a:xfrm>
            <a:prstGeom prst="rect">
              <a:avLst/>
            </a:prstGeom>
            <a:noFill/>
          </p:spPr>
          <p:txBody>
            <a:bodyPr wrap="square">
              <a:spAutoFit/>
            </a:bodyPr>
            <a:lstStyle/>
            <a:p>
              <a:pPr algn="ctr"/>
              <a:r>
                <a:rPr lang="en-US" sz="1400" dirty="0">
                  <a:latin typeface="+mj-lt"/>
                </a:rPr>
                <a:t>Data</a:t>
              </a:r>
            </a:p>
          </p:txBody>
        </p:sp>
        <p:pic>
          <p:nvPicPr>
            <p:cNvPr id="7188" name="Picture 18" descr="Status Icons - Download Free Vector Icons | Noun Project">
              <a:extLst>
                <a:ext uri="{FF2B5EF4-FFF2-40B4-BE49-F238E27FC236}">
                  <a16:creationId xmlns:a16="http://schemas.microsoft.com/office/drawing/2014/main" id="{5D497330-3A29-40DC-AD30-736D48588D9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4981898" y="3872652"/>
              <a:ext cx="619217" cy="619217"/>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47B6AF29-0FAD-4FD2-8B42-1C8B052609CC}"/>
              </a:ext>
            </a:extLst>
          </p:cNvPr>
          <p:cNvSpPr/>
          <p:nvPr/>
        </p:nvSpPr>
        <p:spPr>
          <a:xfrm>
            <a:off x="6650774" y="2138819"/>
            <a:ext cx="1757887" cy="250805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rtlCol="0" anchor="ctr"/>
          <a:lstStyle/>
          <a:p>
            <a:pPr algn="ctr"/>
            <a:endParaRPr lang="en-US" sz="1600" dirty="0">
              <a:solidFill>
                <a:schemeClr val="tx1"/>
              </a:solidFill>
              <a:latin typeface="+mj-lt"/>
            </a:endParaRPr>
          </a:p>
          <a:p>
            <a:pPr algn="ctr"/>
            <a:endParaRPr lang="en-US" sz="1600" dirty="0">
              <a:solidFill>
                <a:schemeClr val="bg1">
                  <a:lumMod val="50000"/>
                </a:schemeClr>
              </a:solidFill>
              <a:latin typeface="+mj-lt"/>
            </a:endParaRPr>
          </a:p>
          <a:p>
            <a:pPr algn="ctr"/>
            <a:endParaRPr lang="en-US" sz="1600" dirty="0">
              <a:solidFill>
                <a:schemeClr val="tx1"/>
              </a:solidFill>
              <a:latin typeface="+mj-lt"/>
            </a:endParaRPr>
          </a:p>
          <a:p>
            <a:pPr algn="ctr"/>
            <a:endParaRPr lang="en-US" sz="1600" dirty="0">
              <a:solidFill>
                <a:schemeClr val="tx1"/>
              </a:solidFill>
              <a:latin typeface="+mj-lt"/>
            </a:endParaRPr>
          </a:p>
          <a:p>
            <a:pPr algn="ctr"/>
            <a:endParaRPr lang="en-US" sz="1600" dirty="0">
              <a:solidFill>
                <a:schemeClr val="tx1"/>
              </a:solidFill>
              <a:latin typeface="+mj-lt"/>
            </a:endParaRPr>
          </a:p>
          <a:p>
            <a:pPr algn="ctr"/>
            <a:endParaRPr lang="en-US" sz="1600" dirty="0">
              <a:solidFill>
                <a:schemeClr val="tx1"/>
              </a:solidFill>
              <a:latin typeface="+mj-lt"/>
            </a:endParaRPr>
          </a:p>
          <a:p>
            <a:pPr algn="ctr"/>
            <a:endParaRPr lang="en-US" sz="1600" dirty="0">
              <a:solidFill>
                <a:schemeClr val="tx1"/>
              </a:solidFill>
              <a:latin typeface="+mj-lt"/>
            </a:endParaRPr>
          </a:p>
        </p:txBody>
      </p:sp>
      <p:sp>
        <p:nvSpPr>
          <p:cNvPr id="124" name="Rectangle 123">
            <a:extLst>
              <a:ext uri="{FF2B5EF4-FFF2-40B4-BE49-F238E27FC236}">
                <a16:creationId xmlns:a16="http://schemas.microsoft.com/office/drawing/2014/main" id="{26136D9C-8BB8-4315-87B3-9F2902D761C2}"/>
              </a:ext>
            </a:extLst>
          </p:cNvPr>
          <p:cNvSpPr/>
          <p:nvPr/>
        </p:nvSpPr>
        <p:spPr>
          <a:xfrm>
            <a:off x="5865822" y="2138820"/>
            <a:ext cx="784478" cy="2508055"/>
          </a:xfrm>
          <a:prstGeom prst="rect">
            <a:avLst/>
          </a:prstGeom>
          <a:solidFill>
            <a:schemeClr val="tx1">
              <a:lumMod val="10000"/>
            </a:schemeClr>
          </a:solid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vert270" rtlCol="0" anchor="ctr"/>
          <a:lstStyle/>
          <a:p>
            <a:pPr algn="ctr"/>
            <a:r>
              <a:rPr lang="en-US" sz="1600" b="1" dirty="0">
                <a:solidFill>
                  <a:schemeClr val="tx1"/>
                </a:solidFill>
                <a:latin typeface="+mj-lt"/>
              </a:rPr>
              <a:t>Full-stack automation</a:t>
            </a:r>
          </a:p>
          <a:p>
            <a:pPr algn="ctr"/>
            <a:r>
              <a:rPr lang="en-US" sz="1600" dirty="0">
                <a:solidFill>
                  <a:schemeClr val="bg1">
                    <a:lumMod val="50000"/>
                  </a:schemeClr>
                </a:solidFill>
                <a:latin typeface="+mj-lt"/>
              </a:rPr>
              <a:t>orchestrate logistics</a:t>
            </a:r>
          </a:p>
        </p:txBody>
      </p:sp>
      <p:sp>
        <p:nvSpPr>
          <p:cNvPr id="7191" name="Rectangle: Rounded Corners 7190">
            <a:extLst>
              <a:ext uri="{FF2B5EF4-FFF2-40B4-BE49-F238E27FC236}">
                <a16:creationId xmlns:a16="http://schemas.microsoft.com/office/drawing/2014/main" id="{DDE71A78-EEF8-498E-8864-E6D6BC74FECB}"/>
              </a:ext>
            </a:extLst>
          </p:cNvPr>
          <p:cNvSpPr/>
          <p:nvPr/>
        </p:nvSpPr>
        <p:spPr>
          <a:xfrm>
            <a:off x="6743264" y="2863900"/>
            <a:ext cx="1561605" cy="469594"/>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bg1">
                    <a:lumMod val="50000"/>
                  </a:schemeClr>
                </a:solidFill>
                <a:latin typeface="+mj-lt"/>
              </a:rPr>
              <a:t>Data</a:t>
            </a:r>
          </a:p>
        </p:txBody>
      </p:sp>
      <p:sp>
        <p:nvSpPr>
          <p:cNvPr id="128" name="Rectangle: Rounded Corners 127">
            <a:extLst>
              <a:ext uri="{FF2B5EF4-FFF2-40B4-BE49-F238E27FC236}">
                <a16:creationId xmlns:a16="http://schemas.microsoft.com/office/drawing/2014/main" id="{29316AC4-7FC5-497C-A55F-BEF3CD95E14A}"/>
              </a:ext>
            </a:extLst>
          </p:cNvPr>
          <p:cNvSpPr/>
          <p:nvPr/>
        </p:nvSpPr>
        <p:spPr>
          <a:xfrm>
            <a:off x="6743264" y="3457149"/>
            <a:ext cx="1561605" cy="469593"/>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bg1">
                    <a:lumMod val="50000"/>
                  </a:schemeClr>
                </a:solidFill>
                <a:latin typeface="+mj-lt"/>
              </a:rPr>
              <a:t>Workloads</a:t>
            </a:r>
          </a:p>
        </p:txBody>
      </p:sp>
      <p:sp>
        <p:nvSpPr>
          <p:cNvPr id="129" name="Rectangle: Rounded Corners 128">
            <a:extLst>
              <a:ext uri="{FF2B5EF4-FFF2-40B4-BE49-F238E27FC236}">
                <a16:creationId xmlns:a16="http://schemas.microsoft.com/office/drawing/2014/main" id="{BE4AC807-C222-4169-8CDE-A09AF3C65548}"/>
              </a:ext>
            </a:extLst>
          </p:cNvPr>
          <p:cNvSpPr/>
          <p:nvPr/>
        </p:nvSpPr>
        <p:spPr>
          <a:xfrm>
            <a:off x="6743264" y="4050398"/>
            <a:ext cx="1561605" cy="469593"/>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bg1">
                    <a:lumMod val="50000"/>
                  </a:schemeClr>
                </a:solidFill>
                <a:latin typeface="+mj-lt"/>
              </a:rPr>
              <a:t>Infrastructure</a:t>
            </a:r>
          </a:p>
        </p:txBody>
      </p:sp>
      <p:sp>
        <p:nvSpPr>
          <p:cNvPr id="89" name="Rectangle 88">
            <a:extLst>
              <a:ext uri="{FF2B5EF4-FFF2-40B4-BE49-F238E27FC236}">
                <a16:creationId xmlns:a16="http://schemas.microsoft.com/office/drawing/2014/main" id="{2EE03672-8417-46FA-A6F4-0F8C5CADDF8C}"/>
              </a:ext>
            </a:extLst>
          </p:cNvPr>
          <p:cNvSpPr/>
          <p:nvPr/>
        </p:nvSpPr>
        <p:spPr>
          <a:xfrm>
            <a:off x="3350601" y="1956710"/>
            <a:ext cx="5152419" cy="2832787"/>
          </a:xfrm>
          <a:prstGeom prst="rect">
            <a:avLst/>
          </a:prstGeom>
          <a:noFill/>
          <a:ln w="19050">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Subtitle 9">
            <a:extLst>
              <a:ext uri="{FF2B5EF4-FFF2-40B4-BE49-F238E27FC236}">
                <a16:creationId xmlns:a16="http://schemas.microsoft.com/office/drawing/2014/main" id="{3E1A4B8C-F55F-4284-868D-633D502B70DF}"/>
              </a:ext>
            </a:extLst>
          </p:cNvPr>
          <p:cNvSpPr txBox="1">
            <a:spLocks/>
          </p:cNvSpPr>
          <p:nvPr/>
        </p:nvSpPr>
        <p:spPr>
          <a:xfrm>
            <a:off x="829014" y="5141101"/>
            <a:ext cx="10515599" cy="10378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sz="2400" b="0" dirty="0">
                <a:latin typeface="+mj-lt"/>
              </a:rPr>
              <a:t>Use </a:t>
            </a:r>
            <a:r>
              <a:rPr lang="en-US" sz="2400" b="0" dirty="0">
                <a:solidFill>
                  <a:schemeClr val="accent1"/>
                </a:solidFill>
                <a:latin typeface="+mj-lt"/>
              </a:rPr>
              <a:t>AI</a:t>
            </a:r>
            <a:r>
              <a:rPr lang="en-US" sz="2400" b="0" dirty="0">
                <a:latin typeface="+mj-lt"/>
              </a:rPr>
              <a:t> to auto-</a:t>
            </a:r>
            <a:r>
              <a:rPr lang="en-US" sz="2400" b="0" dirty="0">
                <a:solidFill>
                  <a:schemeClr val="bg1"/>
                </a:solidFill>
                <a:latin typeface="+mj-lt"/>
              </a:rPr>
              <a:t>optimize HPC strategies &amp; intelligently orchestrate </a:t>
            </a:r>
            <a:br>
              <a:rPr lang="en-US" sz="2400" b="0" dirty="0">
                <a:solidFill>
                  <a:schemeClr val="bg1"/>
                </a:solidFill>
                <a:latin typeface="+mj-lt"/>
              </a:rPr>
            </a:br>
            <a:r>
              <a:rPr lang="en-US" sz="2400" b="0" dirty="0">
                <a:latin typeface="+mj-lt"/>
              </a:rPr>
              <a:t>cloud logistics to </a:t>
            </a:r>
            <a:r>
              <a:rPr lang="en-US" sz="2400" b="0" dirty="0">
                <a:solidFill>
                  <a:schemeClr val="accent1"/>
                </a:solidFill>
                <a:latin typeface="+mj-lt"/>
              </a:rPr>
              <a:t>assure &amp; sustain time-cost optimality</a:t>
            </a:r>
            <a:r>
              <a:rPr lang="en-US" sz="2400" b="0" dirty="0">
                <a:latin typeface="+mj-lt"/>
              </a:rPr>
              <a:t>. </a:t>
            </a:r>
          </a:p>
        </p:txBody>
      </p:sp>
      <p:cxnSp>
        <p:nvCxnSpPr>
          <p:cNvPr id="92" name="Straight Arrow Connector 91">
            <a:extLst>
              <a:ext uri="{FF2B5EF4-FFF2-40B4-BE49-F238E27FC236}">
                <a16:creationId xmlns:a16="http://schemas.microsoft.com/office/drawing/2014/main" id="{BAC85C4E-3B6B-4FFA-86C1-D65AAFDA365D}"/>
              </a:ext>
            </a:extLst>
          </p:cNvPr>
          <p:cNvCxnSpPr>
            <a:cxnSpLocks/>
          </p:cNvCxnSpPr>
          <p:nvPr/>
        </p:nvCxnSpPr>
        <p:spPr>
          <a:xfrm flipH="1">
            <a:off x="2962718" y="3447234"/>
            <a:ext cx="353064" cy="0"/>
          </a:xfrm>
          <a:prstGeom prst="straightConnector1">
            <a:avLst/>
          </a:prstGeom>
          <a:ln w="9525">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7F550C0A-69F5-4850-8706-F5E26801920E}"/>
              </a:ext>
            </a:extLst>
          </p:cNvPr>
          <p:cNvSpPr txBox="1"/>
          <p:nvPr/>
        </p:nvSpPr>
        <p:spPr>
          <a:xfrm>
            <a:off x="584804" y="2090285"/>
            <a:ext cx="1075647" cy="400110"/>
          </a:xfrm>
          <a:prstGeom prst="rect">
            <a:avLst/>
          </a:prstGeom>
          <a:noFill/>
        </p:spPr>
        <p:txBody>
          <a:bodyPr wrap="square">
            <a:spAutoFit/>
          </a:bodyPr>
          <a:lstStyle/>
          <a:p>
            <a:pPr algn="ctr"/>
            <a:r>
              <a:rPr lang="en-US" sz="2000" dirty="0">
                <a:latin typeface="+mj-lt"/>
              </a:rPr>
              <a:t>Web</a:t>
            </a:r>
          </a:p>
        </p:txBody>
      </p:sp>
      <p:pic>
        <p:nvPicPr>
          <p:cNvPr id="114" name="Picture 2" descr="web interface Icon - Download web interface Icon 3148679 | Noun Project">
            <a:extLst>
              <a:ext uri="{FF2B5EF4-FFF2-40B4-BE49-F238E27FC236}">
                <a16:creationId xmlns:a16="http://schemas.microsoft.com/office/drawing/2014/main" id="{CAE90374-4400-463B-A6D2-A52E1684F3B1}"/>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542741" y="1929162"/>
            <a:ext cx="722357" cy="722357"/>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EE2B6FD0-5894-4968-93BA-9048E45091FB}"/>
              </a:ext>
            </a:extLst>
          </p:cNvPr>
          <p:cNvSpPr txBox="1"/>
          <p:nvPr/>
        </p:nvSpPr>
        <p:spPr>
          <a:xfrm>
            <a:off x="589213" y="3199438"/>
            <a:ext cx="1075647" cy="400110"/>
          </a:xfrm>
          <a:prstGeom prst="rect">
            <a:avLst/>
          </a:prstGeom>
          <a:noFill/>
        </p:spPr>
        <p:txBody>
          <a:bodyPr wrap="square">
            <a:spAutoFit/>
          </a:bodyPr>
          <a:lstStyle/>
          <a:p>
            <a:pPr algn="ctr"/>
            <a:r>
              <a:rPr lang="en-US" altLang="zh-CN" sz="2000" dirty="0">
                <a:latin typeface="+mj-lt"/>
              </a:rPr>
              <a:t>CLI</a:t>
            </a:r>
            <a:endParaRPr lang="en-US" sz="2000" dirty="0">
              <a:latin typeface="+mj-lt"/>
            </a:endParaRPr>
          </a:p>
        </p:txBody>
      </p:sp>
      <p:pic>
        <p:nvPicPr>
          <p:cNvPr id="117" name="Picture 4" descr="Command-line Interface Icon - Download Command-line Interface Icon 133029 |  Noun Project">
            <a:extLst>
              <a:ext uri="{FF2B5EF4-FFF2-40B4-BE49-F238E27FC236}">
                <a16:creationId xmlns:a16="http://schemas.microsoft.com/office/drawing/2014/main" id="{A6CC26C4-3283-4DBB-AF7F-460ADB17C574}"/>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515766" y="2994228"/>
            <a:ext cx="774442" cy="77444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F69D064E-0CDD-21B0-94F6-B886CF7B9DF9}"/>
              </a:ext>
            </a:extLst>
          </p:cNvPr>
          <p:cNvGrpSpPr/>
          <p:nvPr/>
        </p:nvGrpSpPr>
        <p:grpSpPr>
          <a:xfrm>
            <a:off x="2290208" y="2213435"/>
            <a:ext cx="672510" cy="1233798"/>
            <a:chOff x="2290208" y="2515114"/>
            <a:chExt cx="672510" cy="1199777"/>
          </a:xfrm>
        </p:grpSpPr>
        <p:cxnSp>
          <p:nvCxnSpPr>
            <p:cNvPr id="15" name="Straight Connector 14">
              <a:extLst>
                <a:ext uri="{FF2B5EF4-FFF2-40B4-BE49-F238E27FC236}">
                  <a16:creationId xmlns:a16="http://schemas.microsoft.com/office/drawing/2014/main" id="{3A8A69C5-4C1E-3C99-F048-9D3A7397BA4E}"/>
                </a:ext>
              </a:extLst>
            </p:cNvPr>
            <p:cNvCxnSpPr/>
            <p:nvPr/>
          </p:nvCxnSpPr>
          <p:spPr>
            <a:xfrm flipV="1">
              <a:off x="2962718" y="2525036"/>
              <a:ext cx="0" cy="6137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ADE312-A7F6-3231-8393-D1AFA94D546A}"/>
                </a:ext>
              </a:extLst>
            </p:cNvPr>
            <p:cNvCxnSpPr/>
            <p:nvPr/>
          </p:nvCxnSpPr>
          <p:spPr>
            <a:xfrm flipH="1">
              <a:off x="2290208" y="2515114"/>
              <a:ext cx="6725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B9E0BE-64D9-C50D-8D17-AB760427A39F}"/>
                </a:ext>
              </a:extLst>
            </p:cNvPr>
            <p:cNvCxnSpPr/>
            <p:nvPr/>
          </p:nvCxnSpPr>
          <p:spPr>
            <a:xfrm>
              <a:off x="2962718" y="3138803"/>
              <a:ext cx="0" cy="5760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781173-D303-AF2B-EBFE-0E6A7187029C}"/>
                </a:ext>
              </a:extLst>
            </p:cNvPr>
            <p:cNvCxnSpPr/>
            <p:nvPr/>
          </p:nvCxnSpPr>
          <p:spPr>
            <a:xfrm flipH="1">
              <a:off x="2347913" y="3714891"/>
              <a:ext cx="6148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Rounded Corners 2">
            <a:extLst>
              <a:ext uri="{FF2B5EF4-FFF2-40B4-BE49-F238E27FC236}">
                <a16:creationId xmlns:a16="http://schemas.microsoft.com/office/drawing/2014/main" id="{30CB1E85-ABDF-C26C-225D-CF2869C54386}"/>
              </a:ext>
            </a:extLst>
          </p:cNvPr>
          <p:cNvSpPr/>
          <p:nvPr/>
        </p:nvSpPr>
        <p:spPr>
          <a:xfrm>
            <a:off x="6750622" y="2270651"/>
            <a:ext cx="1561605" cy="469594"/>
          </a:xfrm>
          <a:prstGeom prst="round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bg1">
                    <a:lumMod val="50000"/>
                  </a:schemeClr>
                </a:solidFill>
                <a:latin typeface="+mj-lt"/>
              </a:rPr>
              <a:t>License</a:t>
            </a:r>
          </a:p>
        </p:txBody>
      </p:sp>
      <p:pic>
        <p:nvPicPr>
          <p:cNvPr id="1026" name="Picture 2" descr="Api Icons - Free SVG &amp; PNG Api Images - Noun Project">
            <a:extLst>
              <a:ext uri="{FF2B5EF4-FFF2-40B4-BE49-F238E27FC236}">
                <a16:creationId xmlns:a16="http://schemas.microsoft.com/office/drawing/2014/main" id="{6A53F258-9B03-3624-4473-E9AA93F197CE}"/>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551785" y="4215164"/>
            <a:ext cx="687462" cy="6874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55E1E3-CF64-08EA-FBCD-B40A26F6FF2C}"/>
              </a:ext>
            </a:extLst>
          </p:cNvPr>
          <p:cNvSpPr txBox="1"/>
          <p:nvPr/>
        </p:nvSpPr>
        <p:spPr>
          <a:xfrm>
            <a:off x="581171" y="4358840"/>
            <a:ext cx="1075647" cy="400110"/>
          </a:xfrm>
          <a:prstGeom prst="rect">
            <a:avLst/>
          </a:prstGeom>
          <a:noFill/>
        </p:spPr>
        <p:txBody>
          <a:bodyPr wrap="square">
            <a:spAutoFit/>
          </a:bodyPr>
          <a:lstStyle/>
          <a:p>
            <a:pPr algn="ctr"/>
            <a:r>
              <a:rPr lang="en-US" altLang="zh-CN" sz="2000" dirty="0">
                <a:latin typeface="+mj-lt"/>
              </a:rPr>
              <a:t>API</a:t>
            </a:r>
            <a:endParaRPr lang="en-US" sz="2000" dirty="0">
              <a:latin typeface="+mj-lt"/>
            </a:endParaRPr>
          </a:p>
        </p:txBody>
      </p:sp>
      <p:grpSp>
        <p:nvGrpSpPr>
          <p:cNvPr id="7" name="Group 6">
            <a:extLst>
              <a:ext uri="{FF2B5EF4-FFF2-40B4-BE49-F238E27FC236}">
                <a16:creationId xmlns:a16="http://schemas.microsoft.com/office/drawing/2014/main" id="{7F04F391-E596-5327-59C8-B90585B37287}"/>
              </a:ext>
            </a:extLst>
          </p:cNvPr>
          <p:cNvGrpSpPr/>
          <p:nvPr/>
        </p:nvGrpSpPr>
        <p:grpSpPr>
          <a:xfrm>
            <a:off x="2290208" y="3441588"/>
            <a:ext cx="672510" cy="1144095"/>
            <a:chOff x="2290208" y="2515114"/>
            <a:chExt cx="672510" cy="1199777"/>
          </a:xfrm>
        </p:grpSpPr>
        <p:cxnSp>
          <p:nvCxnSpPr>
            <p:cNvPr id="8" name="Straight Connector 7">
              <a:extLst>
                <a:ext uri="{FF2B5EF4-FFF2-40B4-BE49-F238E27FC236}">
                  <a16:creationId xmlns:a16="http://schemas.microsoft.com/office/drawing/2014/main" id="{7C42B1BF-2584-2561-338D-51A17CCED76E}"/>
                </a:ext>
              </a:extLst>
            </p:cNvPr>
            <p:cNvCxnSpPr/>
            <p:nvPr/>
          </p:nvCxnSpPr>
          <p:spPr>
            <a:xfrm flipV="1">
              <a:off x="2962718" y="2525036"/>
              <a:ext cx="0" cy="61376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299E5C1-8B33-87FF-B02D-1C9C5CA8E93A}"/>
                </a:ext>
              </a:extLst>
            </p:cNvPr>
            <p:cNvCxnSpPr/>
            <p:nvPr/>
          </p:nvCxnSpPr>
          <p:spPr>
            <a:xfrm flipH="1">
              <a:off x="2290208" y="2515114"/>
              <a:ext cx="6725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982BF1-F4D7-576B-8247-0D5B76819171}"/>
                </a:ext>
              </a:extLst>
            </p:cNvPr>
            <p:cNvCxnSpPr/>
            <p:nvPr/>
          </p:nvCxnSpPr>
          <p:spPr>
            <a:xfrm>
              <a:off x="2962718" y="3138803"/>
              <a:ext cx="0" cy="57608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677D43B-B5A5-21DD-E698-DD5465A2C21D}"/>
                </a:ext>
              </a:extLst>
            </p:cNvPr>
            <p:cNvCxnSpPr/>
            <p:nvPr/>
          </p:nvCxnSpPr>
          <p:spPr>
            <a:xfrm flipH="1">
              <a:off x="2347913" y="3714891"/>
              <a:ext cx="61480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Footer Placeholder 17">
            <a:extLst>
              <a:ext uri="{FF2B5EF4-FFF2-40B4-BE49-F238E27FC236}">
                <a16:creationId xmlns:a16="http://schemas.microsoft.com/office/drawing/2014/main" id="{DBB60777-F681-8DF1-7689-2F43581A74C6}"/>
              </a:ext>
            </a:extLst>
          </p:cNvPr>
          <p:cNvSpPr>
            <a:spLocks noGrp="1"/>
          </p:cNvSpPr>
          <p:nvPr>
            <p:ph type="ftr" sz="quarter" idx="11"/>
          </p:nvPr>
        </p:nvSpPr>
        <p:spPr/>
        <p:txBody>
          <a:bodyPr/>
          <a:lstStyle/>
          <a:p>
            <a:r>
              <a:rPr lang="en-US"/>
              <a:t>Copyright © by Fovus Corporation. | www.fovus.co</a:t>
            </a:r>
          </a:p>
        </p:txBody>
      </p:sp>
      <p:grpSp>
        <p:nvGrpSpPr>
          <p:cNvPr id="14" name="Group 13">
            <a:extLst>
              <a:ext uri="{FF2B5EF4-FFF2-40B4-BE49-F238E27FC236}">
                <a16:creationId xmlns:a16="http://schemas.microsoft.com/office/drawing/2014/main" id="{A5465BBF-7F28-F74E-238E-94D324294FF6}"/>
              </a:ext>
            </a:extLst>
          </p:cNvPr>
          <p:cNvGrpSpPr/>
          <p:nvPr/>
        </p:nvGrpSpPr>
        <p:grpSpPr>
          <a:xfrm>
            <a:off x="10124427" y="2362542"/>
            <a:ext cx="806091" cy="2073410"/>
            <a:chOff x="11528827" y="2362542"/>
            <a:chExt cx="806091" cy="2073410"/>
          </a:xfrm>
        </p:grpSpPr>
        <p:pic>
          <p:nvPicPr>
            <p:cNvPr id="4" name="Picture 3" descr="Logo&#10;&#10;Description automatically generated">
              <a:extLst>
                <a:ext uri="{FF2B5EF4-FFF2-40B4-BE49-F238E27FC236}">
                  <a16:creationId xmlns:a16="http://schemas.microsoft.com/office/drawing/2014/main" id="{18AB15C8-89C2-B28A-DEBC-C787C35F7F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8827" y="2362542"/>
              <a:ext cx="806091" cy="511803"/>
            </a:xfrm>
            <a:prstGeom prst="rect">
              <a:avLst/>
            </a:prstGeom>
          </p:spPr>
        </p:pic>
        <p:pic>
          <p:nvPicPr>
            <p:cNvPr id="5" name="Picture 4" descr="Logo&#10;&#10;Description automatically generated">
              <a:extLst>
                <a:ext uri="{FF2B5EF4-FFF2-40B4-BE49-F238E27FC236}">
                  <a16:creationId xmlns:a16="http://schemas.microsoft.com/office/drawing/2014/main" id="{56EE44A8-008A-63AC-EA14-0CC26D55E3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8827" y="2864796"/>
              <a:ext cx="806091" cy="511803"/>
            </a:xfrm>
            <a:prstGeom prst="rect">
              <a:avLst/>
            </a:prstGeom>
          </p:spPr>
        </p:pic>
        <p:pic>
          <p:nvPicPr>
            <p:cNvPr id="12" name="Picture 11" descr="Logo&#10;&#10;Description automatically generated">
              <a:extLst>
                <a:ext uri="{FF2B5EF4-FFF2-40B4-BE49-F238E27FC236}">
                  <a16:creationId xmlns:a16="http://schemas.microsoft.com/office/drawing/2014/main" id="{E96A497F-0942-88CC-C5BF-419293CC76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8827" y="3412346"/>
              <a:ext cx="806091" cy="511803"/>
            </a:xfrm>
            <a:prstGeom prst="rect">
              <a:avLst/>
            </a:prstGeom>
          </p:spPr>
        </p:pic>
        <p:pic>
          <p:nvPicPr>
            <p:cNvPr id="13" name="Picture 12" descr="Logo&#10;&#10;Description automatically generated">
              <a:extLst>
                <a:ext uri="{FF2B5EF4-FFF2-40B4-BE49-F238E27FC236}">
                  <a16:creationId xmlns:a16="http://schemas.microsoft.com/office/drawing/2014/main" id="{7AC15E03-E5AA-8DFC-A406-ABA96E94E8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8827" y="3924149"/>
              <a:ext cx="806091" cy="511803"/>
            </a:xfrm>
            <a:prstGeom prst="rect">
              <a:avLst/>
            </a:prstGeom>
          </p:spPr>
        </p:pic>
      </p:grpSp>
    </p:spTree>
    <p:extLst>
      <p:ext uri="{BB962C8B-B14F-4D97-AF65-F5344CB8AC3E}">
        <p14:creationId xmlns:p14="http://schemas.microsoft.com/office/powerpoint/2010/main" val="894299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CE4C2-164F-459C-FF83-FD7770D6DCE4}"/>
              </a:ext>
            </a:extLst>
          </p:cNvPr>
          <p:cNvSpPr>
            <a:spLocks noGrp="1"/>
          </p:cNvSpPr>
          <p:nvPr>
            <p:ph type="title"/>
          </p:nvPr>
        </p:nvSpPr>
        <p:spPr/>
        <p:txBody>
          <a:bodyPr>
            <a:normAutofit fontScale="90000"/>
          </a:bodyPr>
          <a:lstStyle/>
          <a:p>
            <a:r>
              <a:rPr lang="en-US" dirty="0"/>
              <a:t>How It Works — 01 You Deploy </a:t>
            </a:r>
            <a:br>
              <a:rPr lang="en-US" dirty="0"/>
            </a:br>
            <a:r>
              <a:rPr lang="en-US" altLang="zh-CN" sz="3100" b="0" dirty="0">
                <a:solidFill>
                  <a:schemeClr val="bg1">
                    <a:lumMod val="50000"/>
                  </a:schemeClr>
                </a:solidFill>
              </a:rPr>
              <a:t>Launch your HPC workloads in just a single command via CLI or only a few clicks via web UI. </a:t>
            </a:r>
            <a:endParaRPr lang="en-US" sz="3100" dirty="0">
              <a:solidFill>
                <a:schemeClr val="bg1">
                  <a:lumMod val="50000"/>
                </a:schemeClr>
              </a:solidFill>
            </a:endParaRPr>
          </a:p>
        </p:txBody>
      </p:sp>
      <p:grpSp>
        <p:nvGrpSpPr>
          <p:cNvPr id="6" name="Group 5">
            <a:extLst>
              <a:ext uri="{FF2B5EF4-FFF2-40B4-BE49-F238E27FC236}">
                <a16:creationId xmlns:a16="http://schemas.microsoft.com/office/drawing/2014/main" id="{16CBBB85-8D8D-4084-20AC-DEA332ACE0D3}"/>
              </a:ext>
            </a:extLst>
          </p:cNvPr>
          <p:cNvGrpSpPr/>
          <p:nvPr/>
        </p:nvGrpSpPr>
        <p:grpSpPr>
          <a:xfrm>
            <a:off x="838199" y="2204768"/>
            <a:ext cx="10705706" cy="3593051"/>
            <a:chOff x="838199" y="1845964"/>
            <a:chExt cx="10705706" cy="3593051"/>
          </a:xfrm>
        </p:grpSpPr>
        <p:pic>
          <p:nvPicPr>
            <p:cNvPr id="7" name="Picture 6">
              <a:extLst>
                <a:ext uri="{FF2B5EF4-FFF2-40B4-BE49-F238E27FC236}">
                  <a16:creationId xmlns:a16="http://schemas.microsoft.com/office/drawing/2014/main" id="{E67D6441-4DE4-5CDA-0B4C-822A8B3D9336}"/>
                </a:ext>
              </a:extLst>
            </p:cNvPr>
            <p:cNvPicPr>
              <a:picLocks noChangeAspect="1"/>
            </p:cNvPicPr>
            <p:nvPr/>
          </p:nvPicPr>
          <p:blipFill>
            <a:blip r:embed="rId2"/>
            <a:stretch>
              <a:fillRect/>
            </a:stretch>
          </p:blipFill>
          <p:spPr>
            <a:xfrm>
              <a:off x="5517973" y="1845964"/>
              <a:ext cx="6025932" cy="3554232"/>
            </a:xfrm>
            <a:prstGeom prst="rect">
              <a:avLst/>
            </a:prstGeom>
          </p:spPr>
        </p:pic>
        <p:pic>
          <p:nvPicPr>
            <p:cNvPr id="8" name="Picture 7">
              <a:extLst>
                <a:ext uri="{FF2B5EF4-FFF2-40B4-BE49-F238E27FC236}">
                  <a16:creationId xmlns:a16="http://schemas.microsoft.com/office/drawing/2014/main" id="{A06B415F-C623-7CD6-F9CB-902F03A10EE7}"/>
                </a:ext>
              </a:extLst>
            </p:cNvPr>
            <p:cNvPicPr>
              <a:picLocks noChangeAspect="1"/>
            </p:cNvPicPr>
            <p:nvPr/>
          </p:nvPicPr>
          <p:blipFill>
            <a:blip r:embed="rId3"/>
            <a:stretch>
              <a:fillRect/>
            </a:stretch>
          </p:blipFill>
          <p:spPr>
            <a:xfrm>
              <a:off x="838199" y="1845964"/>
              <a:ext cx="4552508" cy="3554232"/>
            </a:xfrm>
            <a:prstGeom prst="rect">
              <a:avLst/>
            </a:prstGeom>
          </p:spPr>
        </p:pic>
        <p:sp>
          <p:nvSpPr>
            <p:cNvPr id="9" name="TextBox 8">
              <a:extLst>
                <a:ext uri="{FF2B5EF4-FFF2-40B4-BE49-F238E27FC236}">
                  <a16:creationId xmlns:a16="http://schemas.microsoft.com/office/drawing/2014/main" id="{98405AF0-EACF-3F8B-7F60-C0A1CAA3B679}"/>
                </a:ext>
              </a:extLst>
            </p:cNvPr>
            <p:cNvSpPr txBox="1"/>
            <p:nvPr/>
          </p:nvSpPr>
          <p:spPr>
            <a:xfrm>
              <a:off x="3469455" y="5038905"/>
              <a:ext cx="1261964" cy="400110"/>
            </a:xfrm>
            <a:prstGeom prst="rect">
              <a:avLst/>
            </a:prstGeom>
            <a:noFill/>
          </p:spPr>
          <p:txBody>
            <a:bodyPr wrap="square">
              <a:spAutoFit/>
            </a:bodyPr>
            <a:lstStyle/>
            <a:p>
              <a:pPr algn="r"/>
              <a:r>
                <a:rPr lang="en-US" sz="2000" dirty="0">
                  <a:solidFill>
                    <a:schemeClr val="accent1"/>
                  </a:solidFill>
                  <a:latin typeface="+mj-lt"/>
                </a:rPr>
                <a:t>CLI</a:t>
              </a:r>
            </a:p>
          </p:txBody>
        </p:sp>
        <p:sp>
          <p:nvSpPr>
            <p:cNvPr id="10" name="TextBox 9">
              <a:extLst>
                <a:ext uri="{FF2B5EF4-FFF2-40B4-BE49-F238E27FC236}">
                  <a16:creationId xmlns:a16="http://schemas.microsoft.com/office/drawing/2014/main" id="{89B46F93-E7C9-33BF-7B57-E070B498E9A7}"/>
                </a:ext>
              </a:extLst>
            </p:cNvPr>
            <p:cNvSpPr txBox="1"/>
            <p:nvPr/>
          </p:nvSpPr>
          <p:spPr>
            <a:xfrm>
              <a:off x="8966008" y="5038905"/>
              <a:ext cx="1462507" cy="400110"/>
            </a:xfrm>
            <a:prstGeom prst="rect">
              <a:avLst/>
            </a:prstGeom>
            <a:noFill/>
          </p:spPr>
          <p:txBody>
            <a:bodyPr wrap="square">
              <a:spAutoFit/>
            </a:bodyPr>
            <a:lstStyle/>
            <a:p>
              <a:pPr algn="r"/>
              <a:r>
                <a:rPr lang="en-US" sz="2000" dirty="0">
                  <a:solidFill>
                    <a:schemeClr val="accent1"/>
                  </a:solidFill>
                  <a:latin typeface="+mj-lt"/>
                </a:rPr>
                <a:t>Web UI</a:t>
              </a:r>
            </a:p>
          </p:txBody>
        </p:sp>
      </p:grpSp>
      <p:sp>
        <p:nvSpPr>
          <p:cNvPr id="11" name="Footer Placeholder 10">
            <a:extLst>
              <a:ext uri="{FF2B5EF4-FFF2-40B4-BE49-F238E27FC236}">
                <a16:creationId xmlns:a16="http://schemas.microsoft.com/office/drawing/2014/main" id="{9194309F-DDE9-DF51-4AF1-BE8351AB4F04}"/>
              </a:ext>
            </a:extLst>
          </p:cNvPr>
          <p:cNvSpPr>
            <a:spLocks noGrp="1"/>
          </p:cNvSpPr>
          <p:nvPr>
            <p:ph type="ftr" sz="quarter" idx="11"/>
          </p:nvPr>
        </p:nvSpPr>
        <p:spPr/>
        <p:txBody>
          <a:bodyPr/>
          <a:lstStyle/>
          <a:p>
            <a:r>
              <a:rPr lang="en-US"/>
              <a:t>Copyright © by Fovus Corporation. | www.fovus.co</a:t>
            </a:r>
          </a:p>
        </p:txBody>
      </p:sp>
    </p:spTree>
    <p:extLst>
      <p:ext uri="{BB962C8B-B14F-4D97-AF65-F5344CB8AC3E}">
        <p14:creationId xmlns:p14="http://schemas.microsoft.com/office/powerpoint/2010/main" val="1650055106"/>
      </p:ext>
    </p:extLst>
  </p:cSld>
  <p:clrMapOvr>
    <a:masterClrMapping/>
  </p:clrMapOvr>
</p:sld>
</file>

<file path=ppt/theme/theme1.xml><?xml version="1.0" encoding="utf-8"?>
<a:theme xmlns:a="http://schemas.openxmlformats.org/drawingml/2006/main" name="Office Theme">
  <a:themeElements>
    <a:clrScheme name="Custom 23">
      <a:dk1>
        <a:srgbClr val="F1F8F6"/>
      </a:dk1>
      <a:lt1>
        <a:srgbClr val="FFFFFF"/>
      </a:lt1>
      <a:dk2>
        <a:srgbClr val="08080E"/>
      </a:dk2>
      <a:lt2>
        <a:srgbClr val="000000"/>
      </a:lt2>
      <a:accent1>
        <a:srgbClr val="14CEA1"/>
      </a:accent1>
      <a:accent2>
        <a:srgbClr val="F1F8F6"/>
      </a:accent2>
      <a:accent3>
        <a:srgbClr val="173C3C"/>
      </a:accent3>
      <a:accent4>
        <a:srgbClr val="0F9AD2"/>
      </a:accent4>
      <a:accent5>
        <a:srgbClr val="7030A0"/>
      </a:accent5>
      <a:accent6>
        <a:srgbClr val="CC6600"/>
      </a:accent6>
      <a:hlink>
        <a:srgbClr val="0F9AD2"/>
      </a:hlink>
      <a:folHlink>
        <a:srgbClr val="6363A6"/>
      </a:folHlink>
    </a:clrScheme>
    <a:fontScheme name="Custom 2">
      <a:majorFont>
        <a:latin typeface="Arial"/>
        <a:ea typeface=""/>
        <a:cs typeface=""/>
      </a:majorFont>
      <a:minorFont>
        <a:latin typeface="Arial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2285</TotalTime>
  <Words>1427</Words>
  <Application>Microsoft Office PowerPoint</Application>
  <PresentationFormat>Widescreen</PresentationFormat>
  <Paragraphs>255</Paragraphs>
  <Slides>20</Slides>
  <Notes>9</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Aptos</vt:lpstr>
      <vt:lpstr>Arial</vt:lpstr>
      <vt:lpstr>Office Theme</vt:lpstr>
      <vt:lpstr>Supercharge computational drug discovery with AI-powered serverless  high-performance computing (HPC)</vt:lpstr>
      <vt:lpstr>AI &amp; HPC are playing vital roles in computational drug discovery</vt:lpstr>
      <vt:lpstr>Benefits of cloud HPC</vt:lpstr>
      <vt:lpstr>Cloud HPC challenges in drug discovery</vt:lpstr>
      <vt:lpstr>Challenges — 01 High complexity Managing the cloud is time-consuming &amp; distracting. You want to spend valuable time on science &amp; innovation.</vt:lpstr>
      <vt:lpstr>Challenges — 02 Slow, costly, hard to optimize Cloud offerings are increasingly diverse &amp; heterogeneous, making it arduous to find the optimal HPC strategy.</vt:lpstr>
      <vt:lpstr>Challenges — 03 Hard to sustain optimality Fast-evolving cloud infrastructure &amp; complex pricing dynamics make sustaining strategy optimality a constantly moving target.</vt:lpstr>
      <vt:lpstr>Fovus — AI-powered serverless HPC platform No more cloud hassles. Enjoy optimality &amp; innovation efficiency.</vt:lpstr>
      <vt:lpstr>How It Works — 01 You Deploy  Launch your HPC workloads in just a single command via CLI or only a few clicks via web UI. </vt:lpstr>
      <vt:lpstr>How It Works — 02 Fovus Optimizes  a) We auto-benchmark your HPC workloads for free to effectively explore your HPC strategy space.</vt:lpstr>
      <vt:lpstr>How It Works — 02 Fovus Optimizes  b) We auto-determine the optimal HPC strategy for your workloads adaptively to minimize your runtime and cost.</vt:lpstr>
      <vt:lpstr>How It Works — 02 Fovus Optimizes  e) For license-free workloads, we auto-scale them efficiently across multiple cloud zones/regions to further minimize your time-to-insight by 100X+.</vt:lpstr>
      <vt:lpstr>How It Works — 02 Fovus Optimizes  f) We auto-leverage spot instances intelligently to slash your cloud cost by 2-7X further while assuring the integrity of results.</vt:lpstr>
      <vt:lpstr>How It Works — 03 Fovus Continuously Improves  We auto-update your benchmarking data &amp; continuously improve your HPC strategy as hardware technology &amp; cloud infrastructure quickly evolve.</vt:lpstr>
      <vt:lpstr> </vt:lpstr>
      <vt:lpstr> Trailblazing biotech startup accelerated DMTA cycles at reduced cloud expense</vt:lpstr>
      <vt:lpstr>GPU-accelerated GROMACS on Fovus Starting at $29/μs, as fast as 1139 ns/day</vt:lpstr>
      <vt:lpstr>GPU-accelerated AlphaFold 3 on Fovus Saving up to 67% cost and 45% time</vt:lpstr>
      <vt:lpstr>The value</vt:lpstr>
      <vt:lpstr>Fovus — AI-powered serverless HPC platform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Fengbo Ren</dc:creator>
  <cp:lastModifiedBy>Fengbo Ren</cp:lastModifiedBy>
  <cp:revision>206</cp:revision>
  <dcterms:created xsi:type="dcterms:W3CDTF">2024-08-22T21:07:34Z</dcterms:created>
  <dcterms:modified xsi:type="dcterms:W3CDTF">2025-04-08T18:24:46Z</dcterms:modified>
</cp:coreProperties>
</file>